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quickStyle7.xml" ContentType="application/vnd.openxmlformats-officedocument.drawingml.diagramStyle+xml"/>
  <Override PartName="/ppt/charts/style3.xml" ContentType="application/vnd.ms-office.chartstyle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</p:sldMasterIdLst>
  <p:notesMasterIdLst>
    <p:notesMasterId r:id="rId27"/>
  </p:notesMasterIdLst>
  <p:handoutMasterIdLst>
    <p:handoutMasterId r:id="rId28"/>
  </p:handoutMasterIdLst>
  <p:sldIdLst>
    <p:sldId id="256" r:id="rId5"/>
    <p:sldId id="259" r:id="rId6"/>
    <p:sldId id="275" r:id="rId7"/>
    <p:sldId id="262" r:id="rId8"/>
    <p:sldId id="287" r:id="rId9"/>
    <p:sldId id="261" r:id="rId10"/>
    <p:sldId id="263" r:id="rId11"/>
    <p:sldId id="284" r:id="rId12"/>
    <p:sldId id="264" r:id="rId13"/>
    <p:sldId id="277" r:id="rId14"/>
    <p:sldId id="279" r:id="rId15"/>
    <p:sldId id="266" r:id="rId16"/>
    <p:sldId id="285" r:id="rId17"/>
    <p:sldId id="268" r:id="rId18"/>
    <p:sldId id="276" r:id="rId19"/>
    <p:sldId id="280" r:id="rId20"/>
    <p:sldId id="271" r:id="rId21"/>
    <p:sldId id="272" r:id="rId22"/>
    <p:sldId id="273" r:id="rId23"/>
    <p:sldId id="274" r:id="rId24"/>
    <p:sldId id="289" r:id="rId25"/>
    <p:sldId id="278" r:id="rId2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=""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=""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="" xmlns:p15="http://schemas.microsoft.com/office/powerpoint/2012/main" userId="S-1-5-21-3988269000-3947341290-2979681626-13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89250" autoAdjust="0"/>
  </p:normalViewPr>
  <p:slideViewPr>
    <p:cSldViewPr>
      <p:cViewPr>
        <p:scale>
          <a:sx n="91" d="100"/>
          <a:sy n="91" d="100"/>
        </p:scale>
        <p:origin x="-474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istanoje\AppData\Local\Temp\Temp1_OPSTINA%20Gradjanski%20vodic%20kroza%20odluku%20o%20budzetu.zip\OPSTINA%20Gradjanski%20vodic%20kroza%20odluku%20o%20budzetu\Copy%20of%20Prilog%202%20-%20Pomocni%20dokument%20za%20tabele%20i%20grafik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istanoje\AppData\Local\Temp\Temp1_OPSTINA%20Gradjanski%20vodic%20kroza%20odluku%20o%20budzetu.zip\OPSTINA%20Gradjanski%20vodic%20kroza%20odluku%20o%20budzetu\Rashodi%20i%20izdaci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istanoje\AppData\Local\Temp\Temp1_OPSTINA%20Gradjanski%20vodic%20kroza%20odluku%20o%20budzetu.zip\OPSTINA%20Gradjanski%20vodic%20kroza%20odluku%20o%20budzetu\Program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прихода и примања</a:t>
            </a:r>
            <a:endParaRPr lang="en-US" b="1"/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1452863076244946"/>
          <c:y val="0.3337448818897652"/>
          <c:w val="0.62846713498254947"/>
          <c:h val="0.55553768720086449"/>
        </c:manualLayout>
      </c:layout>
      <c:pie3DChart>
        <c:varyColors val="1"/>
        <c:ser>
          <c:idx val="0"/>
          <c:order val="0"/>
          <c:explosion val="13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E86-4DB2-BB9D-FEC6D903DEFD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E86-4DB2-BB9D-FEC6D903DEFD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E86-4DB2-BB9D-FEC6D903DEFD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0E86-4DB2-BB9D-FEC6D903DEFD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0E86-4DB2-BB9D-FEC6D903DEFD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E86-4DB2-BB9D-FEC6D903DEFD}"/>
              </c:ext>
            </c:extLst>
          </c:dPt>
          <c:dLbls>
            <c:dLbl>
              <c:idx val="0"/>
              <c:layout>
                <c:manualLayout>
                  <c:x val="4.2935426600180463E-3"/>
                  <c:y val="-2.7461355565848455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86-4DB2-BB9D-FEC6D903DEFD}"/>
                </c:ext>
              </c:extLst>
            </c:dLbl>
            <c:dLbl>
              <c:idx val="2"/>
              <c:layout>
                <c:manualLayout>
                  <c:x val="4.2949015040300284E-2"/>
                  <c:y val="-1.4606515362050364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86-4DB2-BB9D-FEC6D903DEFD}"/>
                </c:ext>
              </c:extLst>
            </c:dLbl>
            <c:dLbl>
              <c:idx val="4"/>
              <c:layout>
                <c:manualLayout>
                  <c:x val="6.614868827066879E-2"/>
                  <c:y val="-3.4026123205187588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86-4DB2-BB9D-FEC6D903DEFD}"/>
                </c:ext>
              </c:extLst>
            </c:dLbl>
            <c:dLbl>
              <c:idx val="5"/>
              <c:layout>
                <c:manualLayout>
                  <c:x val="0.16640986132511587"/>
                  <c:y val="-3.7647305851474605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86-4DB2-BB9D-FEC6D903DEFD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50000"/>
                    <a:lumOff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'[Copy of Prilog 2 - Pomocni dokument za tabele i grafike.xlsx]Prihodi i primanja'!$C$6:$C$11</c:f>
              <c:strCache>
                <c:ptCount val="6"/>
                <c:pt idx="0">
                  <c:v>Порески приходи</c:v>
                </c:pt>
                <c:pt idx="1">
                  <c:v>трансфери</c:v>
                </c:pt>
                <c:pt idx="2">
                  <c:v>други приходи</c:v>
                </c:pt>
                <c:pt idx="3">
                  <c:v>примања од продаје нефинансијске имовине</c:v>
                </c:pt>
                <c:pt idx="4">
                  <c:v>примања од продаје финансијске имовине</c:v>
                </c:pt>
                <c:pt idx="5">
                  <c:v>пренета средства ихз претходне године</c:v>
                </c:pt>
              </c:strCache>
            </c:strRef>
          </c:cat>
          <c:val>
            <c:numRef>
              <c:f>'[Copy of Prilog 2 - Pomocni dokument za tabele i grafike.xlsx]Prihodi i primanja'!$D$6:$D$11</c:f>
              <c:numCache>
                <c:formatCode>General</c:formatCode>
                <c:ptCount val="6"/>
                <c:pt idx="0">
                  <c:v>194900000</c:v>
                </c:pt>
                <c:pt idx="1">
                  <c:v>190465453</c:v>
                </c:pt>
                <c:pt idx="2">
                  <c:v>24410000</c:v>
                </c:pt>
                <c:pt idx="3">
                  <c:v>1000000</c:v>
                </c:pt>
                <c:pt idx="4">
                  <c:v>55000000</c:v>
                </c:pt>
                <c:pt idx="5">
                  <c:v>7880000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86-4DB2-BB9D-FEC6D903DEFD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r-Cyrl-RS" b="1"/>
              <a:t>Структура расхода и издатака</a:t>
            </a:r>
            <a:endParaRPr lang="en-US" b="1"/>
          </a:p>
        </c:rich>
      </c:tx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3712750081894612"/>
          <c:y val="0.31178409757603831"/>
          <c:w val="0.53601721202415265"/>
          <c:h val="0.47396905974988485"/>
        </c:manualLayout>
      </c:layout>
      <c:pie3DChart>
        <c:varyColors val="1"/>
        <c:ser>
          <c:idx val="0"/>
          <c:order val="0"/>
          <c:explosion val="15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187-400C-AE0C-D299E08B2FF7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187-400C-AE0C-D299E08B2FF7}"/>
              </c:ext>
            </c:extLst>
          </c:dPt>
          <c:dPt>
            <c:idx val="2"/>
            <c:explosion val="3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187-400C-AE0C-D299E08B2FF7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187-400C-AE0C-D299E08B2FF7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187-400C-AE0C-D299E08B2FF7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187-400C-AE0C-D299E08B2FF7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187-400C-AE0C-D299E08B2FF7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9187-400C-AE0C-D299E08B2FF7}"/>
              </c:ext>
            </c:extLst>
          </c:dPt>
          <c:dLbls>
            <c:dLbl>
              <c:idx val="0"/>
              <c:layout>
                <c:manualLayout>
                  <c:x val="0.10888546481766807"/>
                  <c:y val="-8.4705882352941422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87-400C-AE0C-D299E08B2FF7}"/>
                </c:ext>
              </c:extLst>
            </c:dLbl>
            <c:dLbl>
              <c:idx val="1"/>
              <c:layout>
                <c:manualLayout>
                  <c:x val="3.69799691833591E-2"/>
                  <c:y val="0.13803921568627481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187-400C-AE0C-D299E08B2FF7}"/>
                </c:ext>
              </c:extLst>
            </c:dLbl>
            <c:dLbl>
              <c:idx val="2"/>
              <c:layout>
                <c:manualLayout>
                  <c:x val="-8.4232152028762206E-2"/>
                  <c:y val="2.509803921568627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187-400C-AE0C-D299E08B2FF7}"/>
                </c:ext>
              </c:extLst>
            </c:dLbl>
            <c:dLbl>
              <c:idx val="3"/>
              <c:layout>
                <c:manualLayout>
                  <c:x val="-8.6286594761171009E-2"/>
                  <c:y val="3.764705882352953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87-400C-AE0C-D299E08B2FF7}"/>
                </c:ext>
              </c:extLst>
            </c:dLbl>
            <c:dLbl>
              <c:idx val="4"/>
              <c:layout>
                <c:manualLayout>
                  <c:x val="-4.3143297380585505E-2"/>
                  <c:y val="-3.764705882352953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187-400C-AE0C-D299E08B2FF7}"/>
                </c:ext>
              </c:extLst>
            </c:dLbl>
            <c:dLbl>
              <c:idx val="5"/>
              <c:layout>
                <c:manualLayout>
                  <c:x val="-7.3959938366718034E-2"/>
                  <c:y val="-0.12862745098039224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187-400C-AE0C-D299E08B2FF7}"/>
                </c:ext>
              </c:extLst>
            </c:dLbl>
            <c:dLbl>
              <c:idx val="6"/>
              <c:layout>
                <c:manualLayout>
                  <c:x val="-6.1633281972265034E-3"/>
                  <c:y val="-0.12862745098039224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187-400C-AE0C-D299E08B2FF7}"/>
                </c:ext>
              </c:extLst>
            </c:dLbl>
            <c:dLbl>
              <c:idx val="7"/>
              <c:layout>
                <c:manualLayout>
                  <c:x val="7.6014381099127004E-2"/>
                  <c:y val="-0.10980392156862763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187-400C-AE0C-D299E08B2FF7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'[Rashodi i izdaci.xlsx]Rashodi i izdaci'!$C$6:$C$13</c:f>
              <c:strCache>
                <c:ptCount val="8"/>
                <c:pt idx="0">
                  <c:v>расходи за запослене</c:v>
                </c:pt>
                <c:pt idx="1">
                  <c:v>коришћење услуга и роба</c:v>
                </c:pt>
                <c:pt idx="2">
                  <c:v>субвенције</c:v>
                </c:pt>
                <c:pt idx="3">
                  <c:v>дотације и трансфери</c:v>
                </c:pt>
                <c:pt idx="4">
                  <c:v>социјална помоћ</c:v>
                </c:pt>
                <c:pt idx="5">
                  <c:v>остали расходи</c:v>
                </c:pt>
                <c:pt idx="6">
                  <c:v>капитални издаци</c:v>
                </c:pt>
                <c:pt idx="7">
                  <c:v>средства резерве </c:v>
                </c:pt>
              </c:strCache>
            </c:strRef>
          </c:cat>
          <c:val>
            <c:numRef>
              <c:f>'[Rashodi i izdaci.xlsx]Rashodi i izdaci'!$D$6:$D$13</c:f>
              <c:numCache>
                <c:formatCode>General</c:formatCode>
                <c:ptCount val="8"/>
                <c:pt idx="0">
                  <c:v>98234000</c:v>
                </c:pt>
                <c:pt idx="1">
                  <c:v>98170000</c:v>
                </c:pt>
                <c:pt idx="2">
                  <c:v>18000000</c:v>
                </c:pt>
                <c:pt idx="3">
                  <c:v>59025000</c:v>
                </c:pt>
                <c:pt idx="4">
                  <c:v>17500000</c:v>
                </c:pt>
                <c:pt idx="5">
                  <c:v>16884650</c:v>
                </c:pt>
                <c:pt idx="6">
                  <c:v>145841803</c:v>
                </c:pt>
                <c:pt idx="7">
                  <c:v>5000000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187-400C-AE0C-D299E08B2FF7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1607629427793016"/>
          <c:y val="0.37589947089947212"/>
          <c:w val="0.40236148955495105"/>
          <c:h val="0.36484126984127052"/>
        </c:manualLayout>
      </c:layout>
      <c:pie3DChart>
        <c:varyColors val="1"/>
        <c:ser>
          <c:idx val="0"/>
          <c:order val="0"/>
          <c:explosion val="9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984-4F2A-A42B-3DE2BD54C65C}"/>
              </c:ext>
            </c:extLst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984-4F2A-A42B-3DE2BD54C65C}"/>
              </c:ext>
            </c:extLst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984-4F2A-A42B-3DE2BD54C65C}"/>
              </c:ext>
            </c:extLst>
          </c:dPt>
          <c:dPt>
            <c:idx val="3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984-4F2A-A42B-3DE2BD54C65C}"/>
              </c:ext>
            </c:extLst>
          </c:dPt>
          <c:dPt>
            <c:idx val="4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984-4F2A-A42B-3DE2BD54C65C}"/>
              </c:ext>
            </c:extLst>
          </c:dPt>
          <c:dPt>
            <c:idx val="5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984-4F2A-A42B-3DE2BD54C65C}"/>
              </c:ext>
            </c:extLst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984-4F2A-A42B-3DE2BD54C65C}"/>
              </c:ext>
            </c:extLst>
          </c:dPt>
          <c:dPt>
            <c:idx val="7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5984-4F2A-A42B-3DE2BD54C65C}"/>
              </c:ext>
            </c:extLst>
          </c:dPt>
          <c:dPt>
            <c:idx val="8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5984-4F2A-A42B-3DE2BD54C65C}"/>
              </c:ext>
            </c:extLst>
          </c:dPt>
          <c:dPt>
            <c:idx val="9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5984-4F2A-A42B-3DE2BD54C65C}"/>
              </c:ext>
            </c:extLst>
          </c:dPt>
          <c:dPt>
            <c:idx val="1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5984-4F2A-A42B-3DE2BD54C65C}"/>
              </c:ext>
            </c:extLst>
          </c:dPt>
          <c:dPt>
            <c:idx val="11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9-5984-4F2A-A42B-3DE2BD54C65C}"/>
              </c:ext>
            </c:extLst>
          </c:dPt>
          <c:dP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5984-4F2A-A42B-3DE2BD54C65C}"/>
              </c:ext>
            </c:extLst>
          </c:dPt>
          <c:dP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7-5984-4F2A-A42B-3DE2BD54C65C}"/>
              </c:ext>
            </c:extLst>
          </c:dPt>
          <c:dP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5984-4F2A-A42B-3DE2BD54C65C}"/>
              </c:ext>
            </c:extLst>
          </c:dPt>
          <c:dPt>
            <c:idx val="15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5-5984-4F2A-A42B-3DE2BD54C65C}"/>
              </c:ext>
            </c:extLst>
          </c:dPt>
          <c:dPt>
            <c:idx val="16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5984-4F2A-A42B-3DE2BD54C65C}"/>
              </c:ext>
            </c:extLst>
          </c:dPt>
          <c:dLbls>
            <c:dLbl>
              <c:idx val="0"/>
              <c:layout>
                <c:manualLayout>
                  <c:x val="2.9064486830154373E-2"/>
                  <c:y val="-0.1481481481481484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984-4F2A-A42B-3DE2BD54C65C}"/>
                </c:ext>
              </c:extLst>
            </c:dLbl>
            <c:dLbl>
              <c:idx val="1"/>
              <c:layout>
                <c:manualLayout>
                  <c:x val="0.14713896457765671"/>
                  <c:y val="-0.36507936507936611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984-4F2A-A42B-3DE2BD54C65C}"/>
                </c:ext>
              </c:extLst>
            </c:dLbl>
            <c:dLbl>
              <c:idx val="2"/>
              <c:layout>
                <c:manualLayout>
                  <c:x val="0.14532243415077234"/>
                  <c:y val="-0.20899470899470898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984-4F2A-A42B-3DE2BD54C65C}"/>
                </c:ext>
              </c:extLst>
            </c:dLbl>
            <c:dLbl>
              <c:idx val="3"/>
              <c:layout>
                <c:manualLayout>
                  <c:x val="0.13805631244323344"/>
                  <c:y val="-0.12433862433862447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984-4F2A-A42B-3DE2BD54C65C}"/>
                </c:ext>
              </c:extLst>
            </c:dLbl>
            <c:dLbl>
              <c:idx val="4"/>
              <c:layout>
                <c:manualLayout>
                  <c:x val="-1.6348773841961883E-2"/>
                  <c:y val="-3.7037037037037056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984-4F2A-A42B-3DE2BD54C65C}"/>
                </c:ext>
              </c:extLst>
            </c:dLbl>
            <c:dLbl>
              <c:idx val="5"/>
              <c:layout>
                <c:manualLayout>
                  <c:x val="0.11080835603996343"/>
                  <c:y val="3.439153439153438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984-4F2A-A42B-3DE2BD54C65C}"/>
                </c:ext>
              </c:extLst>
            </c:dLbl>
            <c:dLbl>
              <c:idx val="6"/>
              <c:layout>
                <c:manualLayout>
                  <c:x val="0.11262488646684846"/>
                  <c:y val="0.16931216931216941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5984-4F2A-A42B-3DE2BD54C65C}"/>
                </c:ext>
              </c:extLst>
            </c:dLbl>
            <c:dLbl>
              <c:idx val="7"/>
              <c:layout>
                <c:manualLayout>
                  <c:x val="1.9981834695731213E-2"/>
                  <c:y val="0.19756384618589376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5984-4F2A-A42B-3DE2BD54C65C}"/>
                </c:ext>
              </c:extLst>
            </c:dLbl>
            <c:dLbl>
              <c:idx val="8"/>
              <c:layout>
                <c:manualLayout>
                  <c:x val="-0.19255222524977272"/>
                  <c:y val="0.12698412698412678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5984-4F2A-A42B-3DE2BD54C65C}"/>
                </c:ext>
              </c:extLst>
            </c:dLbl>
            <c:dLbl>
              <c:idx val="9"/>
              <c:layout>
                <c:manualLayout>
                  <c:x val="-0.13442325158946464"/>
                  <c:y val="0.2380952380952385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Средње </a:t>
                    </a:r>
                    <a:r>
                      <a:rPr lang="ru-RU" dirty="0"/>
                      <a:t>образовање И ВАСПИТАЊЕ
</a:t>
                    </a:r>
                    <a:r>
                      <a:rPr lang="en-US" dirty="0" smtClean="0"/>
                      <a:t>0,5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984-4F2A-A42B-3DE2BD54C65C}"/>
                </c:ext>
              </c:extLst>
            </c:dLbl>
            <c:dLbl>
              <c:idx val="10"/>
              <c:layout>
                <c:manualLayout>
                  <c:x val="-0.31062670299727629"/>
                  <c:y val="0.18518518518518548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984-4F2A-A42B-3DE2BD54C65C}"/>
                </c:ext>
              </c:extLst>
            </c:dLbl>
            <c:dLbl>
              <c:idx val="11"/>
              <c:layout>
                <c:manualLayout>
                  <c:x val="-0.33605812897366133"/>
                  <c:y val="3.439153439153438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5984-4F2A-A42B-3DE2BD54C65C}"/>
                </c:ext>
              </c:extLst>
            </c:dLbl>
            <c:dLbl>
              <c:idx val="12"/>
              <c:layout>
                <c:manualLayout>
                  <c:x val="-0.44868301544050865"/>
                  <c:y val="-0.14021184851893545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984-4F2A-A42B-3DE2BD54C65C}"/>
                </c:ext>
              </c:extLst>
            </c:dLbl>
            <c:dLbl>
              <c:idx val="13"/>
              <c:layout>
                <c:manualLayout>
                  <c:x val="-0.20708446866485014"/>
                  <c:y val="-1.8518518518518583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5984-4F2A-A42B-3DE2BD54C65C}"/>
                </c:ext>
              </c:extLst>
            </c:dLbl>
            <c:dLbl>
              <c:idx val="14"/>
              <c:layout>
                <c:manualLayout>
                  <c:x val="-8.5187553190728529E-2"/>
                  <c:y val="-0.1984126984126987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ОПШТЕ УСЛУГЕ ЛОКАЛНЕ САМОУПРАВЕ
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5,5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984-4F2A-A42B-3DE2BD54C65C}"/>
                </c:ext>
              </c:extLst>
            </c:dLbl>
            <c:dLbl>
              <c:idx val="15"/>
              <c:layout>
                <c:manualLayout>
                  <c:x val="-2.5431425976385157E-2"/>
                  <c:y val="-0.15079365079365079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5984-4F2A-A42B-3DE2BD54C65C}"/>
                </c:ext>
              </c:extLst>
            </c:dLbl>
            <c:dLbl>
              <c:idx val="16"/>
              <c:layout>
                <c:manualLayout>
                  <c:x val="8.3560399636694274E-2"/>
                  <c:y val="-8.9947089947090067E-2"/>
                </c:manualLayout>
              </c:layout>
              <c:dLblPos val="bestFit"/>
              <c:showCatName val="1"/>
              <c:showPercent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984-4F2A-A42B-3DE2BD54C65C}"/>
                </c:ext>
              </c:extLst>
            </c:dLbl>
            <c:spPr>
              <a:solidFill>
                <a:sysClr val="window" lastClr="FFFFFF"/>
              </a:solidFill>
              <a:ln w="12700">
                <a:solidFill>
                  <a:sysClr val="windowText" lastClr="000000">
                    <a:lumMod val="65000"/>
                    <a:lumOff val="3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CatName val="1"/>
            <c:showPercent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[Programi.xlsx]Programi!$D$5:$D$21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 КОМУНАЛНЕ ДЕЛАТНОСТИ </c:v>
                </c:pt>
                <c:pt idx="2">
                  <c:v>ЛОКАЛНИ ЕКОНОМСКИ РАЗВОЈ 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 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И ВАСПИТАЊЕ</c:v>
                </c:pt>
                <c:pt idx="9">
                  <c:v>Средње образовање И ВАСПИТАЊЕ</c:v>
                </c:pt>
                <c:pt idx="10">
                  <c:v>СОЦИЈАЛНА И ДЕЧИЈА ЗАШТИТА 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[Programi.xlsx]Programi!$E$5:$E$21</c:f>
              <c:numCache>
                <c:formatCode>General</c:formatCode>
                <c:ptCount val="17"/>
                <c:pt idx="0">
                  <c:v>16000000</c:v>
                </c:pt>
                <c:pt idx="1">
                  <c:v>33000000</c:v>
                </c:pt>
                <c:pt idx="2">
                  <c:v>9000000</c:v>
                </c:pt>
                <c:pt idx="4">
                  <c:v>8000000</c:v>
                </c:pt>
                <c:pt idx="5">
                  <c:v>3000000</c:v>
                </c:pt>
                <c:pt idx="6">
                  <c:v>35000000</c:v>
                </c:pt>
                <c:pt idx="7">
                  <c:v>43210000</c:v>
                </c:pt>
                <c:pt idx="8">
                  <c:v>18485000</c:v>
                </c:pt>
                <c:pt idx="9">
                  <c:v>2000000</c:v>
                </c:pt>
                <c:pt idx="10">
                  <c:v>34750000</c:v>
                </c:pt>
                <c:pt idx="11">
                  <c:v>10000000</c:v>
                </c:pt>
                <c:pt idx="12">
                  <c:v>17300000</c:v>
                </c:pt>
                <c:pt idx="13">
                  <c:v>13105000</c:v>
                </c:pt>
                <c:pt idx="14">
                  <c:v>120835000</c:v>
                </c:pt>
                <c:pt idx="15">
                  <c:v>32078650</c:v>
                </c:pt>
                <c:pt idx="16">
                  <c:v>77891803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0-5984-4F2A-A42B-3DE2BD54C65C}"/>
            </c:ext>
          </c:extLst>
        </c:ser>
      </c:pie3DChart>
      <c:spPr>
        <a:noFill/>
        <a:ln>
          <a:noFill/>
        </a:ln>
        <a:effectLst/>
      </c:spPr>
    </c:plotArea>
    <c:plotVisOnly val="1"/>
    <c:dispBlanksAs val="zero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endParaRPr lang="sr-Cyrl-RS" sz="1600" dirty="0"/>
        </a:p>
        <a:p>
          <a:r>
            <a:rPr lang="sr-Cyrl-RS" sz="1600" dirty="0" smtClean="0"/>
            <a:t>Председник </a:t>
          </a:r>
          <a:endParaRPr lang="sr-Cyrl-RS" sz="1600" dirty="0"/>
        </a:p>
        <a:p>
          <a:r>
            <a:rPr lang="sr-Cyrl-RS" sz="1600" dirty="0" smtClean="0"/>
            <a:t>Општинско </a:t>
          </a:r>
          <a:r>
            <a:rPr lang="sr-Cyrl-RS" sz="1600" dirty="0"/>
            <a:t>веће</a:t>
          </a:r>
        </a:p>
        <a:p>
          <a:r>
            <a:rPr lang="sr-Cyrl-RS" sz="1600" dirty="0"/>
            <a:t>Скупштина </a:t>
          </a:r>
          <a:r>
            <a:rPr lang="sr-Cyrl-RS" sz="1600" dirty="0" smtClean="0"/>
            <a:t>општине</a:t>
          </a:r>
        </a:p>
        <a:p>
          <a:r>
            <a:rPr lang="sr-Cyrl-RS" sz="1600" dirty="0" smtClean="0"/>
            <a:t>Општинска управа </a:t>
          </a:r>
          <a:endParaRPr lang="en-US" sz="1600" dirty="0"/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endParaRPr lang="sr-Cyrl-RS" sz="1100" dirty="0">
            <a:solidFill>
              <a:schemeClr val="accent1">
                <a:lumMod val="75000"/>
              </a:schemeClr>
            </a:solidFill>
          </a:endParaRP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/>
            <a:t>Основне школе </a:t>
          </a:r>
        </a:p>
        <a:p>
          <a:r>
            <a:rPr lang="sr-Cyrl-RS" sz="1200" dirty="0"/>
            <a:t>Средње школе</a:t>
          </a:r>
        </a:p>
        <a:p>
          <a:r>
            <a:rPr lang="sr-Cyrl-RS" sz="1200" dirty="0"/>
            <a:t>Дом здравља</a:t>
          </a:r>
          <a:endParaRPr lang="en-US" sz="1200" dirty="0"/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36B03C56-E57D-489D-BAA9-78BCBCF466C2}" type="pres">
      <dgm:prSet presAssocID="{BDD04F37-85A8-4736-987B-C65A16E753DF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</a:t>
          </a:r>
          <a:r>
            <a:rPr lang="sr-Cyrl-RS" sz="1400" dirty="0" smtClean="0"/>
            <a:t>2019. </a:t>
          </a:r>
          <a:r>
            <a:rPr lang="sr-Cyrl-RS" sz="1400" dirty="0"/>
            <a:t>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Стратегија/План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5"/>
      <dgm:spPr/>
      <dgm:t>
        <a:bodyPr/>
        <a:lstStyle/>
        <a:p>
          <a:endParaRPr lang="en-US"/>
        </a:p>
      </dgm:t>
    </dgm:pt>
    <dgm:pt modelId="{61AA8207-A6A4-4905-9FD1-93C90724B340}" type="pres">
      <dgm:prSet presAssocID="{F2167233-387A-4C2A-92FA-201B800AF2E5}" presName="connTx" presStyleLbl="parChTrans1D2" presStyleIdx="0" presStyleCnt="5"/>
      <dgm:spPr/>
      <dgm:t>
        <a:bodyPr/>
        <a:lstStyle/>
        <a:p>
          <a:endParaRPr lang="en-US"/>
        </a:p>
      </dgm:t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5" custScaleX="189790" custScaleY="230123" custLinFactNeighborX="924" custLinFactNeighborY="60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5"/>
      <dgm:spPr/>
      <dgm:t>
        <a:bodyPr/>
        <a:lstStyle/>
        <a:p>
          <a:endParaRPr lang="en-US"/>
        </a:p>
      </dgm:t>
    </dgm:pt>
    <dgm:pt modelId="{D23E054D-0742-441B-9D09-9EB576968A6E}" type="pres">
      <dgm:prSet presAssocID="{346E9DC4-0947-473F-AED9-9AECED92978F}" presName="connTx" presStyleLbl="parChTrans1D2" presStyleIdx="1" presStyleCnt="5"/>
      <dgm:spPr/>
      <dgm:t>
        <a:bodyPr/>
        <a:lstStyle/>
        <a:p>
          <a:endParaRPr lang="en-US"/>
        </a:p>
      </dgm:t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5" custScaleX="188329" custScaleY="953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5"/>
      <dgm:spPr/>
      <dgm:t>
        <a:bodyPr/>
        <a:lstStyle/>
        <a:p>
          <a:endParaRPr lang="en-US"/>
        </a:p>
      </dgm:t>
    </dgm:pt>
    <dgm:pt modelId="{92BF821D-14E3-40BB-B3C5-212A94A9CA22}" type="pres">
      <dgm:prSet presAssocID="{9324F21A-CF22-404B-991C-F0FAD04F1E1A}" presName="connTx" presStyleLbl="parChTrans1D2" presStyleIdx="2" presStyleCnt="5"/>
      <dgm:spPr/>
      <dgm:t>
        <a:bodyPr/>
        <a:lstStyle/>
        <a:p>
          <a:endParaRPr lang="en-US"/>
        </a:p>
      </dgm:t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5" custScaleX="188642" custScaleY="481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F1B72F-BD92-4E4B-8B73-2DBC7440818F}" type="pres">
      <dgm:prSet presAssocID="{12F72430-90C8-46E7-9363-A8933111BAFD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3" presStyleCnt="5"/>
      <dgm:spPr/>
      <dgm:t>
        <a:bodyPr/>
        <a:lstStyle/>
        <a:p>
          <a:endParaRPr lang="en-US"/>
        </a:p>
      </dgm:t>
    </dgm:pt>
    <dgm:pt modelId="{7E8E6685-0078-4B86-BC52-3A0FBAF76686}" type="pres">
      <dgm:prSet presAssocID="{F68F9F1A-A0AC-4627-BB76-A21CB9C16ACA}" presName="connTx" presStyleLbl="parChTrans1D2" presStyleIdx="3" presStyleCnt="5"/>
      <dgm:spPr/>
      <dgm:t>
        <a:bodyPr/>
        <a:lstStyle/>
        <a:p>
          <a:endParaRPr lang="en-US"/>
        </a:p>
      </dgm:t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3" presStyleCnt="5" custScaleX="188676" custScaleY="480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4" presStyleCnt="5"/>
      <dgm:spPr/>
      <dgm:t>
        <a:bodyPr/>
        <a:lstStyle/>
        <a:p>
          <a:endParaRPr lang="en-US"/>
        </a:p>
      </dgm:t>
    </dgm:pt>
    <dgm:pt modelId="{EE9BE54A-48D2-43A6-AD4C-394C0EDDA292}" type="pres">
      <dgm:prSet presAssocID="{B764CED6-B38C-4590-855F-1F4460EB1A27}" presName="connTx" presStyleLbl="parChTrans1D2" presStyleIdx="4" presStyleCnt="5"/>
      <dgm:spPr/>
      <dgm:t>
        <a:bodyPr/>
        <a:lstStyle/>
        <a:p>
          <a:endParaRPr lang="en-US"/>
        </a:p>
      </dgm:t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4" presStyleCnt="5" custScaleX="189623" custScaleY="497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C3F3E9EA-BE7C-42FA-A974-B6909D195A40}" srcId="{00360BBF-6709-42DA-A6DE-B8193ABE792F}" destId="{CACC7C31-0A19-4B77-8109-9AAB9EC25D20}" srcOrd="3" destOrd="0" parTransId="{F68F9F1A-A0AC-4627-BB76-A21CB9C16ACA}" sibTransId="{D22C3584-0D16-4A12-B343-F9C335256014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04C92B63-107A-49B7-9300-E9098DE5DF6A}" srcId="{00360BBF-6709-42DA-A6DE-B8193ABE792F}" destId="{24C9F698-7D4E-4709-8117-FB7CF1BB6ECA}" srcOrd="4" destOrd="0" parTransId="{B764CED6-B38C-4590-855F-1F4460EB1A27}" sibTransId="{F823D820-3815-46B0-8D53-E3C09C351FFB}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6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7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8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9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567740A1-931A-404E-B8A7-DCAB60009AEA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sr-Cyrl-RS" sz="1300" dirty="0">
              <a:solidFill>
                <a:schemeClr val="bg1"/>
              </a:solidFill>
            </a:rPr>
            <a:t>Средства из осталих извора </a:t>
          </a:r>
          <a:r>
            <a:rPr lang="sr-Cyrl-RS" sz="1300" dirty="0" smtClean="0">
              <a:solidFill>
                <a:schemeClr val="bg1"/>
              </a:solidFill>
            </a:rPr>
            <a:t>71.912.903,00</a:t>
          </a:r>
          <a:endParaRPr lang="en-US" sz="1300" dirty="0">
            <a:solidFill>
              <a:srgbClr val="FF0000"/>
            </a:solidFill>
          </a:endParaRPr>
        </a:p>
      </dgm:t>
    </dgm:pt>
    <dgm:pt modelId="{0643A071-2AC8-4124-916D-3A8BE5775A6D}" type="parTrans" cxnId="{B1A00774-0D3C-406F-9413-9997B0306F44}">
      <dgm:prSet/>
      <dgm:spPr/>
      <dgm:t>
        <a:bodyPr/>
        <a:lstStyle/>
        <a:p>
          <a:endParaRPr lang="en-US"/>
        </a:p>
      </dgm:t>
    </dgm:pt>
    <dgm:pt modelId="{097825AB-8F2B-4EF3-ABE1-7DCEF8027B99}" type="sibTrans" cxnId="{B1A00774-0D3C-406F-9413-9997B0306F44}">
      <dgm:prSet/>
      <dgm:spPr/>
      <dgm:t>
        <a:bodyPr/>
        <a:lstStyle/>
        <a:p>
          <a:endParaRPr lang="en-US"/>
        </a:p>
      </dgm:t>
    </dgm:pt>
    <dgm:pt modelId="{1F884CF4-1E4C-423F-AE7B-0BAC3D97360D}">
      <dgm:prSet/>
      <dgm:spPr>
        <a:solidFill>
          <a:srgbClr val="FFC000"/>
        </a:solidFill>
      </dgm:spPr>
      <dgm:t>
        <a:bodyPr/>
        <a:lstStyle/>
        <a:p>
          <a:r>
            <a:rPr lang="en-US" dirty="0" smtClean="0"/>
            <a:t>393.8</a:t>
          </a:r>
          <a:r>
            <a:rPr lang="sr-Cyrl-RS" dirty="0" smtClean="0"/>
            <a:t>62</a:t>
          </a:r>
          <a:r>
            <a:rPr lang="en-US" dirty="0" smtClean="0"/>
            <a:t>.550,</a:t>
          </a:r>
          <a:r>
            <a:rPr lang="sr-Cyrl-RS" dirty="0" smtClean="0"/>
            <a:t>средства из буџета општине</a:t>
          </a:r>
          <a:endParaRPr lang="en-US" dirty="0">
            <a:solidFill>
              <a:srgbClr val="FF0000"/>
            </a:solidFill>
          </a:endParaRPr>
        </a:p>
      </dgm:t>
    </dgm:pt>
    <dgm:pt modelId="{B54F7004-6983-4114-82DE-5ADF4FEF4D02}" type="parTrans" cxnId="{70C4B168-53EF-4508-8C4E-A3F87A5F97DE}">
      <dgm:prSet/>
      <dgm:spPr/>
      <dgm:t>
        <a:bodyPr/>
        <a:lstStyle/>
        <a:p>
          <a:endParaRPr lang="en-US"/>
        </a:p>
      </dgm:t>
    </dgm:pt>
    <dgm:pt modelId="{1B723845-E0D1-4671-AE0F-32E0821595D7}" type="sibTrans" cxnId="{70C4B168-53EF-4508-8C4E-A3F87A5F97DE}">
      <dgm:prSet/>
      <dgm:spPr/>
      <dgm:t>
        <a:bodyPr/>
        <a:lstStyle/>
        <a:p>
          <a:endParaRPr lang="en-US"/>
        </a:p>
      </dgm:t>
    </dgm:pt>
    <dgm:pt modelId="{258C614E-C25D-47E8-BC69-ECC42BFEC5CC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sr-Cyrl-RS" dirty="0"/>
            <a:t>Пренета средства из ранијих година</a:t>
          </a:r>
          <a:r>
            <a:rPr lang="sr-Cyrl-RS" dirty="0">
              <a:solidFill>
                <a:srgbClr val="FF0000"/>
              </a:solidFill>
            </a:rPr>
            <a:t> </a:t>
          </a:r>
          <a:r>
            <a:rPr lang="sr-Cyrl-RS" dirty="0" smtClean="0">
              <a:solidFill>
                <a:srgbClr val="FF0000"/>
              </a:solidFill>
            </a:rPr>
            <a:t>7.880.000,00 </a:t>
          </a:r>
          <a:endParaRPr lang="en-US" dirty="0">
            <a:solidFill>
              <a:srgbClr val="FF0000"/>
            </a:solidFill>
          </a:endParaRPr>
        </a:p>
      </dgm:t>
    </dgm:pt>
    <dgm:pt modelId="{0EE00226-4F18-428E-857D-BB8AB5FED661}" type="parTrans" cxnId="{9FE065B6-BAF0-45E0-96C4-FBC1763BA102}">
      <dgm:prSet/>
      <dgm:spPr/>
      <dgm:t>
        <a:bodyPr/>
        <a:lstStyle/>
        <a:p>
          <a:endParaRPr lang="en-US"/>
        </a:p>
      </dgm:t>
    </dgm:pt>
    <dgm:pt modelId="{44AA7FFE-EC5D-4B4A-A884-0D1E57526835}" type="sibTrans" cxnId="{9FE065B6-BAF0-45E0-96C4-FBC1763BA102}">
      <dgm:prSet/>
      <dgm:spPr/>
      <dgm:t>
        <a:bodyPr/>
        <a:lstStyle/>
        <a:p>
          <a:endParaRPr lang="en-US"/>
        </a:p>
      </dgm:t>
    </dgm:pt>
    <dgm:pt modelId="{092009B7-2960-442B-A6FB-0D8F25F4F5CA}">
      <dgm:prSet/>
      <dgm:spPr>
        <a:solidFill>
          <a:srgbClr val="92D050"/>
        </a:solidFill>
      </dgm:spPr>
      <dgm:t>
        <a:bodyPr/>
        <a:lstStyle/>
        <a:p>
          <a:r>
            <a:rPr lang="sr-Cyrl-RS" dirty="0"/>
            <a:t>Укупан </a:t>
          </a:r>
          <a:r>
            <a:rPr lang="sr-Cyrl-RS" dirty="0" smtClean="0"/>
            <a:t>буџетопштине 47</a:t>
          </a:r>
          <a:r>
            <a:rPr lang="en-US" dirty="0" smtClean="0"/>
            <a:t>3</a:t>
          </a:r>
          <a:r>
            <a:rPr lang="sr-Cyrl-RS" dirty="0" smtClean="0"/>
            <a:t>.</a:t>
          </a:r>
          <a:r>
            <a:rPr lang="en-US" dirty="0" smtClean="0"/>
            <a:t>6</a:t>
          </a:r>
          <a:r>
            <a:rPr lang="sr-Cyrl-RS" dirty="0" smtClean="0"/>
            <a:t>55.453,00</a:t>
          </a:r>
          <a:endParaRPr lang="en-US" dirty="0">
            <a:solidFill>
              <a:srgbClr val="FF0000"/>
            </a:solidFill>
          </a:endParaRPr>
        </a:p>
      </dgm:t>
    </dgm:pt>
    <dgm:pt modelId="{9B9E4606-8918-432D-AF17-F974BFE575C6}" type="parTrans" cxnId="{521ED7ED-3B46-4CE8-992A-CAB92204B1C6}">
      <dgm:prSet/>
      <dgm:spPr/>
      <dgm:t>
        <a:bodyPr/>
        <a:lstStyle/>
        <a:p>
          <a:endParaRPr lang="en-US"/>
        </a:p>
      </dgm:t>
    </dgm:pt>
    <dgm:pt modelId="{15C2B52E-4F55-4082-BB1C-94031D560EB4}" type="sibTrans" cxnId="{521ED7ED-3B46-4CE8-992A-CAB92204B1C6}">
      <dgm:prSet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6E659A-663E-485D-BF89-FD74BE74A5C4}" type="pres">
      <dgm:prSet presAssocID="{1F884CF4-1E4C-423F-AE7B-0BAC3D97360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78071E-3EA3-4945-922C-AE021F34276A}" type="pres">
      <dgm:prSet presAssocID="{1B723845-E0D1-4671-AE0F-32E0821595D7}" presName="spacerL" presStyleCnt="0"/>
      <dgm:spPr/>
    </dgm:pt>
    <dgm:pt modelId="{98F3E7AB-6934-48FA-B82F-FBEAF1B2375D}" type="pres">
      <dgm:prSet presAssocID="{1B723845-E0D1-4671-AE0F-32E0821595D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9CA65E4-8785-4412-A513-0A2695416EE5}" type="pres">
      <dgm:prSet presAssocID="{1B723845-E0D1-4671-AE0F-32E0821595D7}" presName="spacerR" presStyleCnt="0"/>
      <dgm:spPr/>
    </dgm:pt>
    <dgm:pt modelId="{2F60A798-586E-4E47-B649-25F047F36835}" type="pres">
      <dgm:prSet presAssocID="{258C614E-C25D-47E8-BC69-ECC42BFEC5C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D06A4-272D-4E58-B7CB-EB8C424E859B}" type="pres">
      <dgm:prSet presAssocID="{44AA7FFE-EC5D-4B4A-A884-0D1E57526835}" presName="spacerL" presStyleCnt="0"/>
      <dgm:spPr/>
    </dgm:pt>
    <dgm:pt modelId="{41F09F99-3DCC-47E4-9188-F7D103A1F6E3}" type="pres">
      <dgm:prSet presAssocID="{44AA7FFE-EC5D-4B4A-A884-0D1E5752683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015C141-867A-4124-B290-CA1BB3474B22}" type="pres">
      <dgm:prSet presAssocID="{44AA7FFE-EC5D-4B4A-A884-0D1E57526835}" presName="spacerR" presStyleCnt="0"/>
      <dgm:spPr/>
    </dgm:pt>
    <dgm:pt modelId="{6C1FFF0F-B1A4-4C41-B9D3-30452A0DFA4B}" type="pres">
      <dgm:prSet presAssocID="{567740A1-931A-404E-B8A7-DCAB60009AEA}" presName="node" presStyleLbl="node1" presStyleIdx="2" presStyleCnt="4" custScaleX="96115" custScaleY="96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09D3-4DF0-4A67-B116-C3B0CE10042E}" type="pres">
      <dgm:prSet presAssocID="{097825AB-8F2B-4EF3-ABE1-7DCEF8027B99}" presName="spacerL" presStyleCnt="0"/>
      <dgm:spPr/>
    </dgm:pt>
    <dgm:pt modelId="{87C2FC52-975B-4E62-B5E0-1AB7C844E900}" type="pres">
      <dgm:prSet presAssocID="{097825AB-8F2B-4EF3-ABE1-7DCEF8027B9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B01A7D7F-4B49-41A1-BC20-5B8B2DC888CB}" type="pres">
      <dgm:prSet presAssocID="{097825AB-8F2B-4EF3-ABE1-7DCEF8027B99}" presName="spacerR" presStyleCnt="0"/>
      <dgm:spPr/>
    </dgm:pt>
    <dgm:pt modelId="{2DB98FF9-EDB5-4EEE-AFA3-A57C7337F497}" type="pres">
      <dgm:prSet presAssocID="{092009B7-2960-442B-A6FB-0D8F25F4F5CA}" presName="node" presStyleLbl="node1" presStyleIdx="3" presStyleCnt="4" custScaleX="120163" custScaleY="97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C6BB78E-EFB3-4041-AD67-F0BF8DC2C140}" type="presOf" srcId="{028ECFAC-63B3-40F0-9E03-B31D365E432C}" destId="{688A0EC4-0F6D-4987-959D-CA5F27B3CF24}" srcOrd="0" destOrd="0" presId="urn:microsoft.com/office/officeart/2005/8/layout/equation1"/>
    <dgm:cxn modelId="{A08F9C8E-A0B7-46AA-A78A-8BD9FCF7DFC7}" type="presOf" srcId="{44AA7FFE-EC5D-4B4A-A884-0D1E57526835}" destId="{41F09F99-3DCC-47E4-9188-F7D103A1F6E3}" srcOrd="0" destOrd="0" presId="urn:microsoft.com/office/officeart/2005/8/layout/equation1"/>
    <dgm:cxn modelId="{521ED7ED-3B46-4CE8-992A-CAB92204B1C6}" srcId="{028ECFAC-63B3-40F0-9E03-B31D365E432C}" destId="{092009B7-2960-442B-A6FB-0D8F25F4F5CA}" srcOrd="3" destOrd="0" parTransId="{9B9E4606-8918-432D-AF17-F974BFE575C6}" sibTransId="{15C2B52E-4F55-4082-BB1C-94031D560EB4}"/>
    <dgm:cxn modelId="{B1A00774-0D3C-406F-9413-9997B0306F44}" srcId="{028ECFAC-63B3-40F0-9E03-B31D365E432C}" destId="{567740A1-931A-404E-B8A7-DCAB60009AEA}" srcOrd="2" destOrd="0" parTransId="{0643A071-2AC8-4124-916D-3A8BE5775A6D}" sibTransId="{097825AB-8F2B-4EF3-ABE1-7DCEF8027B99}"/>
    <dgm:cxn modelId="{9FE065B6-BAF0-45E0-96C4-FBC1763BA102}" srcId="{028ECFAC-63B3-40F0-9E03-B31D365E432C}" destId="{258C614E-C25D-47E8-BC69-ECC42BFEC5CC}" srcOrd="1" destOrd="0" parTransId="{0EE00226-4F18-428E-857D-BB8AB5FED661}" sibTransId="{44AA7FFE-EC5D-4B4A-A884-0D1E57526835}"/>
    <dgm:cxn modelId="{DACDA2EA-2B85-43AD-A796-6061D0417520}" type="presOf" srcId="{258C614E-C25D-47E8-BC69-ECC42BFEC5CC}" destId="{2F60A798-586E-4E47-B649-25F047F36835}" srcOrd="0" destOrd="0" presId="urn:microsoft.com/office/officeart/2005/8/layout/equation1"/>
    <dgm:cxn modelId="{6B017F2C-2CB9-4751-A7CD-30B8BC98049D}" type="presOf" srcId="{567740A1-931A-404E-B8A7-DCAB60009AEA}" destId="{6C1FFF0F-B1A4-4C41-B9D3-30452A0DFA4B}" srcOrd="0" destOrd="0" presId="urn:microsoft.com/office/officeart/2005/8/layout/equation1"/>
    <dgm:cxn modelId="{20F83DCD-3158-453F-967C-EBC1245F7DD9}" type="presOf" srcId="{092009B7-2960-442B-A6FB-0D8F25F4F5CA}" destId="{2DB98FF9-EDB5-4EEE-AFA3-A57C7337F497}" srcOrd="0" destOrd="0" presId="urn:microsoft.com/office/officeart/2005/8/layout/equation1"/>
    <dgm:cxn modelId="{19DBA710-EAA7-479A-8FB0-39539DFAF5D1}" type="presOf" srcId="{1B723845-E0D1-4671-AE0F-32E0821595D7}" destId="{98F3E7AB-6934-48FA-B82F-FBEAF1B2375D}" srcOrd="0" destOrd="0" presId="urn:microsoft.com/office/officeart/2005/8/layout/equation1"/>
    <dgm:cxn modelId="{AA2B371A-C761-4755-A6F9-5CD00112D7B0}" type="presOf" srcId="{1F884CF4-1E4C-423F-AE7B-0BAC3D97360D}" destId="{D96E659A-663E-485D-BF89-FD74BE74A5C4}" srcOrd="0" destOrd="0" presId="urn:microsoft.com/office/officeart/2005/8/layout/equation1"/>
    <dgm:cxn modelId="{4AD3BF7C-9486-4F6F-9899-32B240DDA0E4}" type="presOf" srcId="{097825AB-8F2B-4EF3-ABE1-7DCEF8027B99}" destId="{87C2FC52-975B-4E62-B5E0-1AB7C844E900}" srcOrd="0" destOrd="0" presId="urn:microsoft.com/office/officeart/2005/8/layout/equation1"/>
    <dgm:cxn modelId="{70C4B168-53EF-4508-8C4E-A3F87A5F97DE}" srcId="{028ECFAC-63B3-40F0-9E03-B31D365E432C}" destId="{1F884CF4-1E4C-423F-AE7B-0BAC3D97360D}" srcOrd="0" destOrd="0" parTransId="{B54F7004-6983-4114-82DE-5ADF4FEF4D02}" sibTransId="{1B723845-E0D1-4671-AE0F-32E0821595D7}"/>
    <dgm:cxn modelId="{E573888D-F9FB-4FE6-AAF3-F927AA2E6EBC}" type="presParOf" srcId="{688A0EC4-0F6D-4987-959D-CA5F27B3CF24}" destId="{D96E659A-663E-485D-BF89-FD74BE74A5C4}" srcOrd="0" destOrd="0" presId="urn:microsoft.com/office/officeart/2005/8/layout/equation1"/>
    <dgm:cxn modelId="{0D0B0A83-F15C-4526-8464-422DF0C5A916}" type="presParOf" srcId="{688A0EC4-0F6D-4987-959D-CA5F27B3CF24}" destId="{BA78071E-3EA3-4945-922C-AE021F34276A}" srcOrd="1" destOrd="0" presId="urn:microsoft.com/office/officeart/2005/8/layout/equation1"/>
    <dgm:cxn modelId="{F031027E-A6F6-4F40-A5F1-E4A0719687A0}" type="presParOf" srcId="{688A0EC4-0F6D-4987-959D-CA5F27B3CF24}" destId="{98F3E7AB-6934-48FA-B82F-FBEAF1B2375D}" srcOrd="2" destOrd="0" presId="urn:microsoft.com/office/officeart/2005/8/layout/equation1"/>
    <dgm:cxn modelId="{D6E988E9-F5EF-40D2-8011-DD3EEFB6D15B}" type="presParOf" srcId="{688A0EC4-0F6D-4987-959D-CA5F27B3CF24}" destId="{F9CA65E4-8785-4412-A513-0A2695416EE5}" srcOrd="3" destOrd="0" presId="urn:microsoft.com/office/officeart/2005/8/layout/equation1"/>
    <dgm:cxn modelId="{98121E6C-7394-4C4E-90C8-4BCB940CB22B}" type="presParOf" srcId="{688A0EC4-0F6D-4987-959D-CA5F27B3CF24}" destId="{2F60A798-586E-4E47-B649-25F047F36835}" srcOrd="4" destOrd="0" presId="urn:microsoft.com/office/officeart/2005/8/layout/equation1"/>
    <dgm:cxn modelId="{AB91E517-F112-4A52-AF08-CE2E95E6B5F1}" type="presParOf" srcId="{688A0EC4-0F6D-4987-959D-CA5F27B3CF24}" destId="{F90D06A4-272D-4E58-B7CB-EB8C424E859B}" srcOrd="5" destOrd="0" presId="urn:microsoft.com/office/officeart/2005/8/layout/equation1"/>
    <dgm:cxn modelId="{D010658D-E5F6-4983-A1B2-31CA122A0D57}" type="presParOf" srcId="{688A0EC4-0F6D-4987-959D-CA5F27B3CF24}" destId="{41F09F99-3DCC-47E4-9188-F7D103A1F6E3}" srcOrd="6" destOrd="0" presId="urn:microsoft.com/office/officeart/2005/8/layout/equation1"/>
    <dgm:cxn modelId="{3C6341AE-0423-446F-A013-72858729AA3E}" type="presParOf" srcId="{688A0EC4-0F6D-4987-959D-CA5F27B3CF24}" destId="{F015C141-867A-4124-B290-CA1BB3474B22}" srcOrd="7" destOrd="0" presId="urn:microsoft.com/office/officeart/2005/8/layout/equation1"/>
    <dgm:cxn modelId="{E0497DF6-7B98-411C-B02B-83AD89D9A9DD}" type="presParOf" srcId="{688A0EC4-0F6D-4987-959D-CA5F27B3CF24}" destId="{6C1FFF0F-B1A4-4C41-B9D3-30452A0DFA4B}" srcOrd="8" destOrd="0" presId="urn:microsoft.com/office/officeart/2005/8/layout/equation1"/>
    <dgm:cxn modelId="{C76D8E36-7B23-43F0-9C45-92FEB6EDD91E}" type="presParOf" srcId="{688A0EC4-0F6D-4987-959D-CA5F27B3CF24}" destId="{409B09D3-4DF0-4A67-B116-C3B0CE10042E}" srcOrd="9" destOrd="0" presId="urn:microsoft.com/office/officeart/2005/8/layout/equation1"/>
    <dgm:cxn modelId="{5746382A-B224-4354-8E78-8AA20095070E}" type="presParOf" srcId="{688A0EC4-0F6D-4987-959D-CA5F27B3CF24}" destId="{87C2FC52-975B-4E62-B5E0-1AB7C844E900}" srcOrd="10" destOrd="0" presId="urn:microsoft.com/office/officeart/2005/8/layout/equation1"/>
    <dgm:cxn modelId="{7E6443D3-75AF-4CD4-ADB4-3F5DEC67A706}" type="presParOf" srcId="{688A0EC4-0F6D-4987-959D-CA5F27B3CF24}" destId="{B01A7D7F-4B49-41A1-BC20-5B8B2DC888CB}" srcOrd="11" destOrd="0" presId="urn:microsoft.com/office/officeart/2005/8/layout/equation1"/>
    <dgm:cxn modelId="{2EA15DB9-4691-4655-BBAA-3AC0D32206B3}" type="presParOf" srcId="{688A0EC4-0F6D-4987-959D-CA5F27B3CF24}" destId="{2DB98FF9-EDB5-4EEE-AFA3-A57C7337F497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1" dirty="0"/>
            <a:t>Донације</a:t>
          </a:r>
          <a:r>
            <a:rPr lang="sr-Cyrl-CS" sz="1400" b="1" dirty="0"/>
            <a:t> </a:t>
          </a:r>
          <a:r>
            <a:rPr lang="sr-Cyrl-CS" sz="14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latin typeface="Calibri" panose="020F0502020204030204" pitchFamily="34" charset="0"/>
            </a:rPr>
            <a:t> </a:t>
          </a:r>
          <a:r>
            <a:rPr lang="sr-Cyrl-RS" altLang="en-US" sz="1400" dirty="0">
              <a:latin typeface="Calibri" panose="020F0502020204030204" pitchFamily="34" charset="0"/>
            </a:rPr>
            <a:t>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dirty="0"/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accent1">
                <a:lumMod val="40000"/>
                <a:lumOff val="6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/>
            <a:t> Представљају вишак прихода буџета града који нису потрошени у претходној  буџетској години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FAF999-9E08-4A6A-A6D7-11D7E30AC118}" type="presOf" srcId="{EEA47F19-311D-44B3-AAA4-35C98BD4844B}" destId="{EFEB1020-9C17-48DC-BBE0-54FA743F9F75}" srcOrd="0" destOrd="0" presId="urn:diagrams.loki3.com/BracketList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53E397A2-7CAD-4A4C-ABDE-885D92961EB2}" type="presOf" srcId="{FE2BA0E8-81AC-463B-B498-EF464F5BCE06}" destId="{9893D59A-7FEC-486D-89C4-D28135F6121C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C1188A4E-FB96-4E8F-9307-7C6CDB28AD6E}" type="presOf" srcId="{4B4A2A45-FFA7-47F5-A99D-A2DFD7698107}" destId="{9A05939C-6B40-4C32-897A-4A6DC3E71E5B}" srcOrd="0" destOrd="0" presId="urn:diagrams.loki3.com/BracketList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1D90891A-5CA6-46E0-9B94-066929D862D5}" type="presOf" srcId="{28888755-727E-436B-B2F2-DA7896544A65}" destId="{9312B733-3AEB-49F6-8245-08553BA2949B}" srcOrd="0" destOrd="0" presId="urn:diagrams.loki3.com/BracketList"/>
    <dgm:cxn modelId="{F0833111-710A-438D-8DAD-39E1E37FCCA2}" type="presOf" srcId="{E1AD8724-28DC-48C5-B75E-B0D1F33E6279}" destId="{939B76D1-BB33-4E50-9ECD-839FB5787B95}" srcOrd="0" destOrd="0" presId="urn:diagrams.loki3.com/BracketList"/>
    <dgm:cxn modelId="{B07D637A-714A-406B-993E-0E5A5B39956B}" type="presOf" srcId="{E1B79EE1-1157-4302-AB0B-8FEDC81165FD}" destId="{F40D94EA-52E0-4740-A924-EAF350BDF213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28FEEFA5-6DE3-40CA-B954-F6DBC6F9FAD9}" type="presOf" srcId="{26EF48C7-6381-4355-B03F-DD441AE957C7}" destId="{EFAACCF6-3A6A-4536-89B0-F0A7C44F6BE1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F06063E2-D018-4F42-A342-274E0902DE34}" type="presOf" srcId="{A22D28D0-C0EE-4FAC-9411-A8A4995FB17B}" destId="{B43D6F8D-5103-4DCA-8971-053A6B7A987B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E9154DB6-8B71-4C47-A778-19BA49538396}" type="presOf" srcId="{92FD0664-EE76-4121-BE7B-68FC1EE5F4D7}" destId="{C6BA9D27-2D60-4BA7-98A9-E18E57FDB6CB}" srcOrd="0" destOrd="0" presId="urn:diagrams.loki3.com/BracketList"/>
    <dgm:cxn modelId="{39B6D187-F738-494F-864B-824768F311FC}" type="presOf" srcId="{6B14159D-5902-471E-9F91-CEA86CA18597}" destId="{FFFD7BD8-195B-4FA4-9414-4F4C582F5570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1021894C-289A-4B28-BA0D-6767C27230B8}" type="presOf" srcId="{D45E583C-4AAD-40D2-9D24-9A0A68141567}" destId="{7BB6658A-32E0-42C7-B82A-240BF45CF27D}" srcOrd="0" destOrd="0" presId="urn:diagrams.loki3.com/BracketList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/>
      <dgm:t>
        <a:bodyPr/>
        <a:lstStyle/>
        <a:p>
          <a:pPr algn="ctr"/>
          <a:r>
            <a:rPr lang="sr-Cyrl-RS" dirty="0"/>
            <a:t>Укупни буџетски приходи и примања  </a:t>
          </a:r>
          <a:r>
            <a:rPr lang="sr-Cyrl-RS" dirty="0" smtClean="0"/>
            <a:t>47</a:t>
          </a:r>
          <a:r>
            <a:rPr lang="en-US" dirty="0" smtClean="0"/>
            <a:t>3</a:t>
          </a:r>
          <a:r>
            <a:rPr lang="sr-Cyrl-RS" dirty="0" smtClean="0"/>
            <a:t>.</a:t>
          </a:r>
          <a:r>
            <a:rPr lang="en-US" dirty="0" smtClean="0"/>
            <a:t>6</a:t>
          </a:r>
          <a:r>
            <a:rPr lang="sr-Cyrl-RS" dirty="0" smtClean="0"/>
            <a:t>55.453 </a:t>
          </a:r>
          <a:r>
            <a:rPr lang="sr-Cyrl-RS" dirty="0"/>
            <a:t>динара</a:t>
          </a:r>
          <a:endParaRPr lang="en-US" dirty="0"/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/>
      <dgm:spPr/>
      <dgm:t>
        <a:bodyPr/>
        <a:lstStyle/>
        <a:p>
          <a:pPr algn="ctr"/>
          <a:r>
            <a:rPr lang="sr-Cyrl-RS" dirty="0"/>
            <a:t>Приходи од  пореза  </a:t>
          </a:r>
          <a:r>
            <a:rPr lang="sr-Cyrl-RS" dirty="0" smtClean="0"/>
            <a:t>194.900.000</a:t>
          </a:r>
          <a:r>
            <a:rPr lang="sr-Cyrl-RS" dirty="0" smtClean="0">
              <a:solidFill>
                <a:srgbClr val="FF0000"/>
              </a:solidFill>
            </a:rPr>
            <a:t>    </a:t>
          </a:r>
          <a:r>
            <a:rPr lang="sr-Cyrl-RS" dirty="0" smtClean="0"/>
            <a:t>    </a:t>
          </a:r>
          <a:r>
            <a:rPr lang="sr-Cyrl-RS" dirty="0"/>
            <a:t>динара</a:t>
          </a:r>
          <a:endParaRPr lang="en-US" dirty="0"/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/>
      <dgm:spPr/>
      <dgm:t>
        <a:bodyPr/>
        <a:lstStyle/>
        <a:p>
          <a:pPr algn="ctr"/>
          <a:r>
            <a:rPr lang="sr-Cyrl-RS" dirty="0"/>
            <a:t>Трансфери </a:t>
          </a:r>
          <a:r>
            <a:rPr lang="sr-Cyrl-RS" dirty="0" smtClean="0"/>
            <a:t>190.465.453</a:t>
          </a:r>
          <a:r>
            <a:rPr lang="sr-Latn-RS" dirty="0" smtClean="0">
              <a:solidFill>
                <a:srgbClr val="FF0000"/>
              </a:solidFill>
            </a:rPr>
            <a:t> </a:t>
          </a:r>
          <a:r>
            <a:rPr lang="sr-Cyrl-RS" dirty="0"/>
            <a:t>динара</a:t>
          </a:r>
          <a:endParaRPr lang="en-US" dirty="0"/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/>
      <dgm:spPr/>
      <dgm:t>
        <a:bodyPr/>
        <a:lstStyle/>
        <a:p>
          <a:pPr algn="ctr"/>
          <a:r>
            <a:rPr lang="sr-Cyrl-RS" dirty="0"/>
            <a:t>Други приходи  </a:t>
          </a:r>
          <a:r>
            <a:rPr lang="sr-Cyrl-RS" dirty="0" smtClean="0"/>
            <a:t>2</a:t>
          </a:r>
          <a:r>
            <a:rPr lang="en-US" smtClean="0"/>
            <a:t>4</a:t>
          </a:r>
          <a:r>
            <a:rPr lang="sr-Cyrl-RS" smtClean="0"/>
            <a:t>.</a:t>
          </a:r>
          <a:r>
            <a:rPr lang="en-US" dirty="0" smtClean="0"/>
            <a:t>4</a:t>
          </a:r>
          <a:r>
            <a:rPr lang="sr-Cyrl-RS" dirty="0" smtClean="0"/>
            <a:t>10.000</a:t>
          </a:r>
        </a:p>
        <a:p>
          <a:pPr algn="ctr"/>
          <a:r>
            <a:rPr lang="sr-Cyrl-RS" dirty="0" smtClean="0"/>
            <a:t>динара</a:t>
          </a:r>
          <a:endParaRPr lang="en-US" dirty="0"/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/>
      <dgm:spPr/>
      <dgm:t>
        <a:bodyPr/>
        <a:lstStyle/>
        <a:p>
          <a:pPr algn="ctr"/>
          <a:r>
            <a:rPr lang="sr-Cyrl-RS" dirty="0"/>
            <a:t>Примања од продаје нефинансијске </a:t>
          </a:r>
          <a:r>
            <a:rPr lang="sr-Cyrl-RS" dirty="0" smtClean="0"/>
            <a:t>имовине 1.000.000 </a:t>
          </a:r>
          <a:r>
            <a:rPr lang="sr-Cyrl-RS" dirty="0"/>
            <a:t>динара</a:t>
          </a:r>
          <a:endParaRPr lang="en-US" dirty="0"/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/>
      <dgm:spPr/>
      <dgm:t>
        <a:bodyPr/>
        <a:lstStyle/>
        <a:p>
          <a:pPr algn="ctr"/>
          <a:r>
            <a:rPr lang="sr-Cyrl-RS" dirty="0"/>
            <a:t>Примања од продаје финансијске имовине </a:t>
          </a:r>
          <a:r>
            <a:rPr lang="sr-Cyrl-RS" dirty="0" smtClean="0"/>
            <a:t>55.000.000</a:t>
          </a:r>
          <a:r>
            <a:rPr lang="sr-Cyrl-RS" dirty="0" smtClean="0">
              <a:solidFill>
                <a:srgbClr val="FF0000"/>
              </a:solidFill>
            </a:rPr>
            <a:t> </a:t>
          </a:r>
          <a:r>
            <a:rPr lang="sr-Cyrl-RS" dirty="0"/>
            <a:t>динара</a:t>
          </a:r>
          <a:endParaRPr lang="en-US" dirty="0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/>
      <dgm:t>
        <a:bodyPr/>
        <a:lstStyle/>
        <a:p>
          <a:pPr algn="ctr"/>
          <a:r>
            <a:rPr lang="sr-Cyrl-RS" sz="1000" dirty="0"/>
            <a:t>Пренета средства из ранијих година</a:t>
          </a:r>
          <a:r>
            <a:rPr lang="sr-Latn-RS" sz="1000" dirty="0"/>
            <a:t> </a:t>
          </a:r>
          <a:r>
            <a:rPr lang="sr-Cyrl-RS" sz="1000" dirty="0" smtClean="0"/>
            <a:t>7.880.000</a:t>
          </a:r>
          <a:r>
            <a:rPr lang="sr-Latn-RS" sz="1000" dirty="0" smtClean="0"/>
            <a:t> </a:t>
          </a:r>
          <a:r>
            <a:rPr lang="sr-Cyrl-RS" sz="1000" dirty="0"/>
            <a:t>динара</a:t>
          </a:r>
          <a:endParaRPr lang="en-US" sz="1000" dirty="0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  <dgm:t>
        <a:bodyPr/>
        <a:lstStyle/>
        <a:p>
          <a:endParaRPr lang="en-US"/>
        </a:p>
      </dgm:t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49BFEB2-6844-4A2C-8DC2-780280CBA079}" type="pres">
      <dgm:prSet presAssocID="{AEA7499A-114B-4146-9776-CDD8ACEC6B39}" presName="node" presStyleLbl="venn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E88A7-5745-4E4F-A7A8-F71A4DA0D5F2}" type="pres">
      <dgm:prSet presAssocID="{BF71EFAE-EC9F-46E9-BD2A-1686637595DA}" presName="node" presStyleLbl="vennNode1" presStyleIdx="3" presStyleCnt="7" custRadScaleRad="100226" custRadScaleInc="-1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E4213-15E1-4436-8045-C055E8A54EDE}" type="pres">
      <dgm:prSet presAssocID="{40EF3D92-C4CB-4CBC-8AED-087234C53764}" presName="node" presStyleLbl="venn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CFC9CD-FF79-40EF-A271-A8DBB0423AC2}" type="pres">
      <dgm:prSet presAssocID="{920F0D4F-6C4C-4BE8-9363-F48FBF034871}" presName="node" presStyleLbl="venn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Расходи за запослене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/>
            <a:t>Коришћење роба и услуга </a:t>
          </a:r>
          <a:endParaRPr lang="en-US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Дотације и трансфери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Остали расходи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Субвенције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Социјална заштита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/>
            <a:t>Буџетска резерва</a:t>
          </a:r>
          <a:endParaRPr lang="en-US" b="1" dirty="0"/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/>
            <a:t>Капитални издаци</a:t>
          </a:r>
          <a:endParaRPr lang="en-US" b="1" dirty="0"/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5639C7-B690-4F53-A1C9-BB18BE26EFFF}" type="presOf" srcId="{FE2BA0E8-81AC-463B-B498-EF464F5BCE06}" destId="{9893D59A-7FEC-486D-89C4-D28135F6121C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1EC38B43-666B-4E38-81B7-8A080ED8DA87}" type="presOf" srcId="{0C844461-76DE-4FEA-A87D-23440AD6FC2E}" destId="{C6144CDB-22C1-4337-9F95-C3A522A707D1}" srcOrd="0" destOrd="0" presId="urn:diagrams.loki3.com/BracketList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CAC21658-3423-481C-AF27-E9996CB921F1}" type="presOf" srcId="{D45E583C-4AAD-40D2-9D24-9A0A68141567}" destId="{7BB6658A-32E0-42C7-B82A-240BF45CF27D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6CADC6AF-E4D1-4118-B6AD-2936E20B24E4}" type="presOf" srcId="{E1AD8724-28DC-48C5-B75E-B0D1F33E6279}" destId="{939B76D1-BB33-4E50-9ECD-839FB5787B95}" srcOrd="0" destOrd="0" presId="urn:diagrams.loki3.com/BracketList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EC0075EB-3DC2-4074-AA80-170858192B86}" type="presOf" srcId="{28888755-727E-436B-B2F2-DA7896544A65}" destId="{9312B733-3AEB-49F6-8245-08553BA2949B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913F8910-4C80-476B-BB1A-84CDC766C5E5}" type="presOf" srcId="{EEA47F19-311D-44B3-AAA4-35C98BD4844B}" destId="{EFEB1020-9C17-48DC-BBE0-54FA743F9F75}" srcOrd="0" destOrd="0" presId="urn:diagrams.loki3.com/BracketList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1A66DD3E-AD41-4FBE-A90F-6733EF188F32}" type="presOf" srcId="{26EF48C7-6381-4355-B03F-DD441AE957C7}" destId="{EFAACCF6-3A6A-4536-89B0-F0A7C44F6BE1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4A72B881-7734-4A48-B974-4165271D16B3}" type="presOf" srcId="{A22D28D0-C0EE-4FAC-9411-A8A4995FB17B}" destId="{B43D6F8D-5103-4DCA-8971-053A6B7A987B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C314BF9B-D2C0-49FD-8192-2D4E8F24E524}" type="presOf" srcId="{E1B79EE1-1157-4302-AB0B-8FEDC81165FD}" destId="{F40D94EA-52E0-4740-A924-EAF350BDF213}" srcOrd="0" destOrd="0" presId="urn:diagrams.loki3.com/BracketList"/>
    <dgm:cxn modelId="{09EA19A1-AD92-457C-AA02-410DD0335895}" type="presOf" srcId="{E055884F-7426-4921-A0E5-9CA56A76B49A}" destId="{CCB8139E-CA19-491D-9FCD-6BF28923C725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E8F8E3A6-DE2E-43A3-A54F-79C8F4CD16F2}" type="presOf" srcId="{92FD0664-EE76-4121-BE7B-68FC1EE5F4D7}" destId="{C6BA9D27-2D60-4BA7-98A9-E18E57FDB6CB}" srcOrd="0" destOrd="0" presId="urn:diagrams.loki3.com/BracketList"/>
    <dgm:cxn modelId="{592F709B-0D71-4665-94FE-FCFCC1F99F37}" type="presOf" srcId="{48096665-F98A-4372-9642-AA104F5D458A}" destId="{B471A916-B6F4-4017-A447-E2C98CEE19B9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45E7555C-A21A-4EDC-9BCD-7FDE66998A88}" type="presOf" srcId="{4B4A2A45-FFA7-47F5-A99D-A2DFD7698107}" destId="{9A05939C-6B40-4C32-897A-4A6DC3E71E5B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1BE2A8E-285E-4C69-9BFF-CE48B252AA50}" type="doc">
      <dgm:prSet loTypeId="urn:microsoft.com/office/officeart/2005/8/layout/radial6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ED1A3B2-A381-4201-823D-E4B4F944886D}">
      <dgm:prSet phldrT="[Text]"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Укупни расходи и </a:t>
          </a:r>
          <a:r>
            <a:rPr lang="sr-Cyrl-RS">
              <a:solidFill>
                <a:schemeClr val="bg1"/>
              </a:solidFill>
            </a:rPr>
            <a:t>издаци </a:t>
          </a:r>
          <a:r>
            <a:rPr lang="sr-Cyrl-RS" smtClean="0">
              <a:solidFill>
                <a:schemeClr val="bg1"/>
              </a:solidFill>
            </a:rPr>
            <a:t>458.655.453</a:t>
          </a:r>
          <a:endParaRPr lang="en-US" dirty="0">
            <a:solidFill>
              <a:schemeClr val="bg1"/>
            </a:solidFill>
          </a:endParaRPr>
        </a:p>
      </dgm:t>
    </dgm:pt>
    <dgm:pt modelId="{73ADFC91-EAB5-4621-8C76-D207DF7E46EB}" type="parTrans" cxnId="{28F1F12C-F4AD-4E97-81E8-8618F0209646}">
      <dgm:prSet/>
      <dgm:spPr/>
      <dgm:t>
        <a:bodyPr/>
        <a:lstStyle/>
        <a:p>
          <a:endParaRPr lang="en-US"/>
        </a:p>
      </dgm:t>
    </dgm:pt>
    <dgm:pt modelId="{BBBE51B8-3D99-4D37-A53E-85F69FB1F8D4}" type="sibTrans" cxnId="{28F1F12C-F4AD-4E97-81E8-8618F0209646}">
      <dgm:prSet/>
      <dgm:spPr/>
      <dgm:t>
        <a:bodyPr/>
        <a:lstStyle/>
        <a:p>
          <a:endParaRPr lang="en-US"/>
        </a:p>
      </dgm:t>
    </dgm:pt>
    <dgm:pt modelId="{A7091EAC-498C-4E8C-B46B-331B042A0C75}">
      <dgm:prSet phldrT="[Text]"/>
      <dgm:spPr/>
      <dgm:t>
        <a:bodyPr/>
        <a:lstStyle/>
        <a:p>
          <a:r>
            <a:rPr lang="ru-RU" dirty="0">
              <a:solidFill>
                <a:schemeClr val="bg1"/>
              </a:solidFill>
            </a:rPr>
            <a:t>Коришћење роба и услуга </a:t>
          </a:r>
          <a:r>
            <a:rPr lang="ru-RU" dirty="0" smtClean="0">
              <a:solidFill>
                <a:schemeClr val="bg1"/>
              </a:solidFill>
            </a:rPr>
            <a:t>98.170.000 </a:t>
          </a:r>
          <a:r>
            <a:rPr lang="ru-RU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5263AC43-AEF9-405C-B9BD-C1E77733E429}" type="parTrans" cxnId="{AE26F329-897E-412E-A92A-D95A8804158B}">
      <dgm:prSet/>
      <dgm:spPr/>
      <dgm:t>
        <a:bodyPr/>
        <a:lstStyle/>
        <a:p>
          <a:endParaRPr lang="en-US"/>
        </a:p>
      </dgm:t>
    </dgm:pt>
    <dgm:pt modelId="{686A1A37-AC61-4EC6-8398-59788F898E91}" type="sibTrans" cxnId="{AE26F329-897E-412E-A92A-D95A8804158B}">
      <dgm:prSet/>
      <dgm:spPr/>
      <dgm:t>
        <a:bodyPr/>
        <a:lstStyle/>
        <a:p>
          <a:endParaRPr lang="en-US"/>
        </a:p>
      </dgm:t>
    </dgm:pt>
    <dgm:pt modelId="{7D1C9009-9B60-4C15-8E3B-F949FAB90776}">
      <dgm:prSet phldrT="[Text]" phldr="1"/>
      <dgm:spPr/>
      <dgm:t>
        <a:bodyPr/>
        <a:lstStyle/>
        <a:p>
          <a:endParaRPr lang="en-US" dirty="0"/>
        </a:p>
      </dgm:t>
    </dgm:pt>
    <dgm:pt modelId="{E75197AC-E7B0-4C26-9D1F-47E47BE7CCEF}" type="parTrans" cxnId="{4E6E6427-5348-4ECF-99CC-46CA5F3BDA5F}">
      <dgm:prSet/>
      <dgm:spPr/>
      <dgm:t>
        <a:bodyPr/>
        <a:lstStyle/>
        <a:p>
          <a:endParaRPr lang="en-US"/>
        </a:p>
      </dgm:t>
    </dgm:pt>
    <dgm:pt modelId="{9D56A871-CE7A-4922-AAF9-9D95A29D1039}" type="sibTrans" cxnId="{4E6E6427-5348-4ECF-99CC-46CA5F3BDA5F}">
      <dgm:prSet/>
      <dgm:spPr/>
      <dgm:t>
        <a:bodyPr/>
        <a:lstStyle/>
        <a:p>
          <a:endParaRPr lang="en-US"/>
        </a:p>
      </dgm:t>
    </dgm:pt>
    <dgm:pt modelId="{BEBB7508-5593-4665-86D9-67DC9EEDFE00}">
      <dgm:prSet phldrT="[Text]" phldr="1"/>
      <dgm:spPr/>
      <dgm:t>
        <a:bodyPr/>
        <a:lstStyle/>
        <a:p>
          <a:endParaRPr lang="en-US"/>
        </a:p>
      </dgm:t>
    </dgm:pt>
    <dgm:pt modelId="{C01D930E-241E-4B8F-9FFE-A12F23D4AE61}" type="parTrans" cxnId="{8AD44159-442C-4DEC-ACDC-2060DD6FE511}">
      <dgm:prSet/>
      <dgm:spPr/>
      <dgm:t>
        <a:bodyPr/>
        <a:lstStyle/>
        <a:p>
          <a:endParaRPr lang="en-US"/>
        </a:p>
      </dgm:t>
    </dgm:pt>
    <dgm:pt modelId="{8C2D30BC-9728-4727-AC9C-7DD1886B66DA}" type="sibTrans" cxnId="{8AD44159-442C-4DEC-ACDC-2060DD6FE511}">
      <dgm:prSet/>
      <dgm:spPr/>
      <dgm:t>
        <a:bodyPr/>
        <a:lstStyle/>
        <a:p>
          <a:endParaRPr lang="en-US"/>
        </a:p>
      </dgm:t>
    </dgm:pt>
    <dgm:pt modelId="{DC185536-47EC-480B-B419-24BC666B206E}">
      <dgm:prSet phldrT="[Text]" phldr="1"/>
      <dgm:spPr/>
      <dgm:t>
        <a:bodyPr/>
        <a:lstStyle/>
        <a:p>
          <a:endParaRPr lang="en-US"/>
        </a:p>
      </dgm:t>
    </dgm:pt>
    <dgm:pt modelId="{43B3845C-4A8E-4186-AC01-CB23C9CE3CE4}" type="parTrans" cxnId="{D6D3D766-AAF1-452B-B7A5-DE64D7EFBDAC}">
      <dgm:prSet/>
      <dgm:spPr/>
      <dgm:t>
        <a:bodyPr/>
        <a:lstStyle/>
        <a:p>
          <a:endParaRPr lang="en-US"/>
        </a:p>
      </dgm:t>
    </dgm:pt>
    <dgm:pt modelId="{FF327DB0-0FCC-45EC-A004-6349AB5E0A19}" type="sibTrans" cxnId="{D6D3D766-AAF1-452B-B7A5-DE64D7EFBDAC}">
      <dgm:prSet/>
      <dgm:spPr/>
      <dgm:t>
        <a:bodyPr/>
        <a:lstStyle/>
        <a:p>
          <a:endParaRPr lang="en-US"/>
        </a:p>
      </dgm:t>
    </dgm:pt>
    <dgm:pt modelId="{343B6168-99DB-4C0C-9BE7-E54D7B80C5AD}">
      <dgm:prSet phldrT="[Text]" phldr="1"/>
      <dgm:spPr/>
      <dgm:t>
        <a:bodyPr/>
        <a:lstStyle/>
        <a:p>
          <a:endParaRPr lang="en-US"/>
        </a:p>
      </dgm:t>
    </dgm:pt>
    <dgm:pt modelId="{6F98FC42-2370-4FD0-A627-0708511F7F32}" type="parTrans" cxnId="{3DFE3AE5-6DA5-4440-A66F-1437FD4DC5D4}">
      <dgm:prSet/>
      <dgm:spPr/>
      <dgm:t>
        <a:bodyPr/>
        <a:lstStyle/>
        <a:p>
          <a:endParaRPr lang="en-US"/>
        </a:p>
      </dgm:t>
    </dgm:pt>
    <dgm:pt modelId="{95FBDDB6-4174-4619-B543-81DEF6B7716A}" type="sibTrans" cxnId="{3DFE3AE5-6DA5-4440-A66F-1437FD4DC5D4}">
      <dgm:prSet/>
      <dgm:spPr/>
      <dgm:t>
        <a:bodyPr/>
        <a:lstStyle/>
        <a:p>
          <a:endParaRPr lang="en-US"/>
        </a:p>
      </dgm:t>
    </dgm:pt>
    <dgm:pt modelId="{AC73436A-3EE6-4AB1-8B81-F0B7414514C2}">
      <dgm:prSet phldrT="[Text]" phldr="1"/>
      <dgm:spPr/>
      <dgm:t>
        <a:bodyPr/>
        <a:lstStyle/>
        <a:p>
          <a:endParaRPr lang="en-US"/>
        </a:p>
      </dgm:t>
    </dgm:pt>
    <dgm:pt modelId="{67F09836-65ED-439A-8E55-BF0FF6A12BA6}" type="parTrans" cxnId="{667A6532-F93A-4FD0-BD4D-A1165020F36F}">
      <dgm:prSet/>
      <dgm:spPr/>
      <dgm:t>
        <a:bodyPr/>
        <a:lstStyle/>
        <a:p>
          <a:endParaRPr lang="en-US"/>
        </a:p>
      </dgm:t>
    </dgm:pt>
    <dgm:pt modelId="{6C19F97B-9D99-4777-817C-1695A372D4F1}" type="sibTrans" cxnId="{667A6532-F93A-4FD0-BD4D-A1165020F36F}">
      <dgm:prSet/>
      <dgm:spPr/>
      <dgm:t>
        <a:bodyPr/>
        <a:lstStyle/>
        <a:p>
          <a:endParaRPr lang="en-US"/>
        </a:p>
      </dgm:t>
    </dgm:pt>
    <dgm:pt modelId="{352A865C-AD96-4AB1-8A5C-397B7A7D9B07}">
      <dgm:prSet phldrT="[Text]" phldr="1"/>
      <dgm:spPr/>
      <dgm:t>
        <a:bodyPr/>
        <a:lstStyle/>
        <a:p>
          <a:endParaRPr lang="en-US"/>
        </a:p>
      </dgm:t>
    </dgm:pt>
    <dgm:pt modelId="{7EC1ADA9-9F6E-4AFC-AE86-4831D523AA38}" type="parTrans" cxnId="{464AEB83-A961-4BF3-980D-8DBCF9264695}">
      <dgm:prSet/>
      <dgm:spPr/>
      <dgm:t>
        <a:bodyPr/>
        <a:lstStyle/>
        <a:p>
          <a:endParaRPr lang="en-US"/>
        </a:p>
      </dgm:t>
    </dgm:pt>
    <dgm:pt modelId="{7473CF13-22F0-41AF-BD4E-305659448BE2}" type="sibTrans" cxnId="{464AEB83-A961-4BF3-980D-8DBCF9264695}">
      <dgm:prSet/>
      <dgm:spPr/>
      <dgm:t>
        <a:bodyPr/>
        <a:lstStyle/>
        <a:p>
          <a:endParaRPr lang="en-US"/>
        </a:p>
      </dgm:t>
    </dgm:pt>
    <dgm:pt modelId="{9C6F0069-43DC-402D-BD84-1006528FCE0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Субвенције </a:t>
          </a:r>
          <a:r>
            <a:rPr lang="sr-Cyrl-RS" dirty="0" smtClean="0">
              <a:solidFill>
                <a:schemeClr val="bg1"/>
              </a:solidFill>
            </a:rPr>
            <a:t>18.000.000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44D9A023-5F81-4677-8A1D-494A76B02F4A}" type="parTrans" cxnId="{A14346A8-4918-4300-9891-20568D283921}">
      <dgm:prSet/>
      <dgm:spPr/>
      <dgm:t>
        <a:bodyPr/>
        <a:lstStyle/>
        <a:p>
          <a:endParaRPr lang="en-US"/>
        </a:p>
      </dgm:t>
    </dgm:pt>
    <dgm:pt modelId="{9FF20664-3F6F-4415-8233-D443550F6854}" type="sibTrans" cxnId="{A14346A8-4918-4300-9891-20568D283921}">
      <dgm:prSet/>
      <dgm:spPr/>
      <dgm:t>
        <a:bodyPr/>
        <a:lstStyle/>
        <a:p>
          <a:endParaRPr lang="en-US"/>
        </a:p>
      </dgm:t>
    </dgm:pt>
    <dgm:pt modelId="{91651A17-950C-49EC-8C35-2517548AE9E6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Капитални издаци </a:t>
          </a:r>
          <a:r>
            <a:rPr lang="sr-Cyrl-RS" dirty="0" smtClean="0">
              <a:solidFill>
                <a:schemeClr val="bg1"/>
              </a:solidFill>
            </a:rPr>
            <a:t>145.841.803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42A79D3-4827-4424-A76D-539154392405}" type="parTrans" cxnId="{E14E4EEE-087E-4E8C-92C7-D48A2C2A60C4}">
      <dgm:prSet/>
      <dgm:spPr/>
      <dgm:t>
        <a:bodyPr/>
        <a:lstStyle/>
        <a:p>
          <a:endParaRPr lang="en-US"/>
        </a:p>
      </dgm:t>
    </dgm:pt>
    <dgm:pt modelId="{8962C693-DF60-43F6-9F43-7615C2E1439A}" type="sibTrans" cxnId="{E14E4EEE-087E-4E8C-92C7-D48A2C2A60C4}">
      <dgm:prSet/>
      <dgm:spPr/>
      <dgm:t>
        <a:bodyPr/>
        <a:lstStyle/>
        <a:p>
          <a:endParaRPr lang="en-US"/>
        </a:p>
      </dgm:t>
    </dgm:pt>
    <dgm:pt modelId="{3641F520-BAF8-4BA4-A826-44FA753A5F4E}">
      <dgm:prSet/>
      <dgm:spPr/>
      <dgm:t>
        <a:bodyPr/>
        <a:lstStyle/>
        <a:p>
          <a:endParaRPr lang="en-US" dirty="0"/>
        </a:p>
      </dgm:t>
    </dgm:pt>
    <dgm:pt modelId="{31D6B297-275C-4FAC-A07E-4467512471AD}" type="parTrans" cxnId="{D5A26C81-B5CA-4FF9-85ED-60967857EFA6}">
      <dgm:prSet/>
      <dgm:spPr/>
      <dgm:t>
        <a:bodyPr/>
        <a:lstStyle/>
        <a:p>
          <a:endParaRPr lang="en-US"/>
        </a:p>
      </dgm:t>
    </dgm:pt>
    <dgm:pt modelId="{53B82682-8E0C-4903-98EA-36CBB0B8A63B}" type="sibTrans" cxnId="{D5A26C81-B5CA-4FF9-85ED-60967857EFA6}">
      <dgm:prSet/>
      <dgm:spPr/>
      <dgm:t>
        <a:bodyPr/>
        <a:lstStyle/>
        <a:p>
          <a:endParaRPr lang="en-US"/>
        </a:p>
      </dgm:t>
    </dgm:pt>
    <dgm:pt modelId="{3BA9396D-1753-43D3-A703-A75A7C19204B}">
      <dgm:prSet/>
      <dgm:spPr/>
      <dgm:t>
        <a:bodyPr/>
        <a:lstStyle/>
        <a:p>
          <a:endParaRPr lang="en-US" dirty="0"/>
        </a:p>
      </dgm:t>
    </dgm:pt>
    <dgm:pt modelId="{FDC0F8DA-00AF-40CD-B616-B7AA7472101C}" type="parTrans" cxnId="{4A16358E-6F75-4AC0-B6E5-E26F15B1A750}">
      <dgm:prSet/>
      <dgm:spPr/>
      <dgm:t>
        <a:bodyPr/>
        <a:lstStyle/>
        <a:p>
          <a:endParaRPr lang="en-US"/>
        </a:p>
      </dgm:t>
    </dgm:pt>
    <dgm:pt modelId="{869210E2-CDFB-49E6-A3F9-D5A55D2018F0}" type="sibTrans" cxnId="{4A16358E-6F75-4AC0-B6E5-E26F15B1A750}">
      <dgm:prSet/>
      <dgm:spPr/>
      <dgm:t>
        <a:bodyPr/>
        <a:lstStyle/>
        <a:p>
          <a:endParaRPr lang="en-US"/>
        </a:p>
      </dgm:t>
    </dgm:pt>
    <dgm:pt modelId="{C64FD589-26EA-483C-BB5E-C8324A82EAF5}">
      <dgm:prSet/>
      <dgm:spPr/>
      <dgm:t>
        <a:bodyPr/>
        <a:lstStyle/>
        <a:p>
          <a:endParaRPr lang="en-US" dirty="0"/>
        </a:p>
      </dgm:t>
    </dgm:pt>
    <dgm:pt modelId="{1E312D33-14E1-4B2B-A210-2A735401CE1C}" type="parTrans" cxnId="{B6507D96-25C4-4121-9433-2A113978B784}">
      <dgm:prSet/>
      <dgm:spPr/>
      <dgm:t>
        <a:bodyPr/>
        <a:lstStyle/>
        <a:p>
          <a:endParaRPr lang="en-US"/>
        </a:p>
      </dgm:t>
    </dgm:pt>
    <dgm:pt modelId="{46E45D53-1277-4C97-8E3B-323B4EBF62F5}" type="sibTrans" cxnId="{B6507D96-25C4-4121-9433-2A113978B784}">
      <dgm:prSet/>
      <dgm:spPr/>
      <dgm:t>
        <a:bodyPr/>
        <a:lstStyle/>
        <a:p>
          <a:endParaRPr lang="en-US"/>
        </a:p>
      </dgm:t>
    </dgm:pt>
    <dgm:pt modelId="{4746DA87-483C-4B84-9A22-BC58F96CB23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Расходи за запослене </a:t>
          </a:r>
          <a:r>
            <a:rPr lang="sr-Cyrl-RS" dirty="0" smtClean="0">
              <a:solidFill>
                <a:schemeClr val="bg1"/>
              </a:solidFill>
            </a:rPr>
            <a:t>98.234.000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8A92D324-8EB2-4984-ADCB-62EACF9FECFF}" type="parTrans" cxnId="{0F519843-417F-4196-AE51-1E900F71077B}">
      <dgm:prSet/>
      <dgm:spPr/>
      <dgm:t>
        <a:bodyPr/>
        <a:lstStyle/>
        <a:p>
          <a:endParaRPr lang="en-US"/>
        </a:p>
      </dgm:t>
    </dgm:pt>
    <dgm:pt modelId="{DB95B0B9-5D2D-4D1A-A4F8-70F45A0E9738}" type="sibTrans" cxnId="{0F519843-417F-4196-AE51-1E900F71077B}">
      <dgm:prSet/>
      <dgm:spPr/>
      <dgm:t>
        <a:bodyPr/>
        <a:lstStyle/>
        <a:p>
          <a:endParaRPr lang="en-US"/>
        </a:p>
      </dgm:t>
    </dgm:pt>
    <dgm:pt modelId="{8329AE49-ECD5-4C13-B90F-CA83B6E6F994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Социјална помоћ </a:t>
          </a:r>
          <a:r>
            <a:rPr lang="sr-Cyrl-RS" dirty="0" smtClean="0">
              <a:solidFill>
                <a:schemeClr val="bg1"/>
              </a:solidFill>
            </a:rPr>
            <a:t>17.500.000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6A3537F1-6C7A-4D5E-9BC9-14D14BE7BA95}" type="parTrans" cxnId="{47BC94C2-46D4-453B-A292-6076A9F8EE3B}">
      <dgm:prSet/>
      <dgm:spPr/>
      <dgm:t>
        <a:bodyPr/>
        <a:lstStyle/>
        <a:p>
          <a:endParaRPr lang="en-US"/>
        </a:p>
      </dgm:t>
    </dgm:pt>
    <dgm:pt modelId="{9CB0C477-89B3-4058-B341-9FC9F0AB6BB2}" type="sibTrans" cxnId="{47BC94C2-46D4-453B-A292-6076A9F8EE3B}">
      <dgm:prSet/>
      <dgm:spPr/>
      <dgm:t>
        <a:bodyPr/>
        <a:lstStyle/>
        <a:p>
          <a:endParaRPr lang="en-US"/>
        </a:p>
      </dgm:t>
    </dgm:pt>
    <dgm:pt modelId="{3FA5C700-C8EE-4CAC-8DA0-0BA7CA952C7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Дотације и трансфери </a:t>
          </a:r>
          <a:r>
            <a:rPr lang="sr-Cyrl-RS" dirty="0" smtClean="0">
              <a:solidFill>
                <a:schemeClr val="bg1"/>
              </a:solidFill>
            </a:rPr>
            <a:t>59.025.000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6970CC38-AACF-4350-BF4D-BD796B05B1FA}" type="parTrans" cxnId="{3BA8FFD8-B6F3-4518-99B6-8F25F307CF52}">
      <dgm:prSet/>
      <dgm:spPr/>
      <dgm:t>
        <a:bodyPr/>
        <a:lstStyle/>
        <a:p>
          <a:endParaRPr lang="en-US"/>
        </a:p>
      </dgm:t>
    </dgm:pt>
    <dgm:pt modelId="{61B610E5-4DC8-4394-A22C-5BBE6CDEE232}" type="sibTrans" cxnId="{3BA8FFD8-B6F3-4518-99B6-8F25F307CF52}">
      <dgm:prSet/>
      <dgm:spPr/>
      <dgm:t>
        <a:bodyPr/>
        <a:lstStyle/>
        <a:p>
          <a:endParaRPr lang="en-US"/>
        </a:p>
      </dgm:t>
    </dgm:pt>
    <dgm:pt modelId="{ED01A515-5448-4A3E-A2EC-575448D0F5AA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Остали расходи </a:t>
          </a:r>
          <a:r>
            <a:rPr lang="sr-Cyrl-RS" dirty="0" smtClean="0">
              <a:solidFill>
                <a:schemeClr val="bg1"/>
              </a:solidFill>
            </a:rPr>
            <a:t>16.884.650 </a:t>
          </a:r>
          <a:r>
            <a:rPr lang="sr-Cyrl-RS" dirty="0">
              <a:solidFill>
                <a:schemeClr val="bg1"/>
              </a:solidFill>
            </a:rPr>
            <a:t>динара</a:t>
          </a:r>
          <a:endParaRPr lang="en-US" dirty="0">
            <a:solidFill>
              <a:schemeClr val="bg1"/>
            </a:solidFill>
          </a:endParaRPr>
        </a:p>
      </dgm:t>
    </dgm:pt>
    <dgm:pt modelId="{3C8BC949-583D-42C4-9E18-497A2FA6C1D3}" type="parTrans" cxnId="{30638209-A4D1-4BFE-943D-C66C72DB50AF}">
      <dgm:prSet/>
      <dgm:spPr/>
      <dgm:t>
        <a:bodyPr/>
        <a:lstStyle/>
        <a:p>
          <a:endParaRPr lang="en-US"/>
        </a:p>
      </dgm:t>
    </dgm:pt>
    <dgm:pt modelId="{B658162B-CA61-458F-8F17-E18D499D4DE8}" type="sibTrans" cxnId="{30638209-A4D1-4BFE-943D-C66C72DB50AF}">
      <dgm:prSet/>
      <dgm:spPr/>
      <dgm:t>
        <a:bodyPr/>
        <a:lstStyle/>
        <a:p>
          <a:endParaRPr lang="en-US"/>
        </a:p>
      </dgm:t>
    </dgm:pt>
    <dgm:pt modelId="{AE26BF5A-34A6-4192-8BEA-D9ECFB941642}">
      <dgm:prSet/>
      <dgm:spPr/>
      <dgm:t>
        <a:bodyPr/>
        <a:lstStyle/>
        <a:p>
          <a:r>
            <a:rPr lang="sr-Cyrl-RS" dirty="0">
              <a:solidFill>
                <a:schemeClr val="bg1"/>
              </a:solidFill>
            </a:rPr>
            <a:t>Средства резерве </a:t>
          </a:r>
          <a:r>
            <a:rPr lang="sr-Cyrl-RS" dirty="0" smtClean="0">
              <a:solidFill>
                <a:schemeClr val="bg1"/>
              </a:solidFill>
            </a:rPr>
            <a:t>5.000.000</a:t>
          </a:r>
          <a:endParaRPr lang="en-US" dirty="0">
            <a:solidFill>
              <a:schemeClr val="bg1"/>
            </a:solidFill>
          </a:endParaRPr>
        </a:p>
      </dgm:t>
    </dgm:pt>
    <dgm:pt modelId="{053AEA0B-0F73-4DAC-9295-FCA55D0C5C5A}" type="parTrans" cxnId="{C2BA2E7D-A4DC-497F-82AA-B05171512E7B}">
      <dgm:prSet/>
      <dgm:spPr/>
      <dgm:t>
        <a:bodyPr/>
        <a:lstStyle/>
        <a:p>
          <a:endParaRPr lang="en-US"/>
        </a:p>
      </dgm:t>
    </dgm:pt>
    <dgm:pt modelId="{F67939D1-3ADF-4276-A6FA-0083CE5DA4FA}" type="sibTrans" cxnId="{C2BA2E7D-A4DC-497F-82AA-B05171512E7B}">
      <dgm:prSet/>
      <dgm:spPr/>
      <dgm:t>
        <a:bodyPr/>
        <a:lstStyle/>
        <a:p>
          <a:endParaRPr lang="en-US"/>
        </a:p>
      </dgm:t>
    </dgm:pt>
    <dgm:pt modelId="{F4B68BA8-694B-4B7F-8215-68903FFCD2D7}" type="pres">
      <dgm:prSet presAssocID="{B1BE2A8E-285E-4C69-9BFF-CE48B252AA5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9436B1-B652-4794-B4F4-4850647DACEB}" type="pres">
      <dgm:prSet presAssocID="{9ED1A3B2-A381-4201-823D-E4B4F944886D}" presName="centerShape" presStyleLbl="node0" presStyleIdx="0" presStyleCnt="1" custScaleX="131723" custScaleY="134986"/>
      <dgm:spPr/>
      <dgm:t>
        <a:bodyPr/>
        <a:lstStyle/>
        <a:p>
          <a:endParaRPr lang="en-US"/>
        </a:p>
      </dgm:t>
    </dgm:pt>
    <dgm:pt modelId="{73F305AC-CFDC-45B1-8AB8-6FABD1C99179}" type="pres">
      <dgm:prSet presAssocID="{A7091EAC-498C-4E8C-B46B-331B042A0C75}" presName="node" presStyleLbl="node1" presStyleIdx="0" presStyleCnt="8" custScaleX="141131" custScaleY="140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491651-56D0-404C-82B0-25ACBF882A98}" type="pres">
      <dgm:prSet presAssocID="{A7091EAC-498C-4E8C-B46B-331B042A0C75}" presName="dummy" presStyleCnt="0"/>
      <dgm:spPr/>
    </dgm:pt>
    <dgm:pt modelId="{44C62812-7B8C-4DB2-9C0D-14651D9AFC46}" type="pres">
      <dgm:prSet presAssocID="{686A1A37-AC61-4EC6-8398-59788F898E91}" presName="sibTrans" presStyleLbl="sibTrans2D1" presStyleIdx="0" presStyleCnt="8"/>
      <dgm:spPr/>
      <dgm:t>
        <a:bodyPr/>
        <a:lstStyle/>
        <a:p>
          <a:endParaRPr lang="en-US"/>
        </a:p>
      </dgm:t>
    </dgm:pt>
    <dgm:pt modelId="{A14630AA-C1BD-4A7E-B665-0A7C9B6C19C9}" type="pres">
      <dgm:prSet presAssocID="{3FA5C700-C8EE-4CAC-8DA0-0BA7CA952C72}" presName="node" presStyleLbl="node1" presStyleIdx="1" presStyleCnt="8" custScaleX="131953" custScaleY="1299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74404-DEC3-43DE-B1B0-FCCBA45B0B53}" type="pres">
      <dgm:prSet presAssocID="{3FA5C700-C8EE-4CAC-8DA0-0BA7CA952C72}" presName="dummy" presStyleCnt="0"/>
      <dgm:spPr/>
    </dgm:pt>
    <dgm:pt modelId="{5D42F3FF-3AAD-4819-B004-ADDCB69227EB}" type="pres">
      <dgm:prSet presAssocID="{61B610E5-4DC8-4394-A22C-5BBE6CDEE232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43F7264-94BE-4E7E-8A98-A0D70BB3AF06}" type="pres">
      <dgm:prSet presAssocID="{4746DA87-483C-4B84-9A22-BC58F96CB23A}" presName="node" presStyleLbl="node1" presStyleIdx="2" presStyleCnt="8" custScaleX="121003" custScaleY="1192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1EF9CE-45BC-491C-9A74-72874D860E58}" type="pres">
      <dgm:prSet presAssocID="{4746DA87-483C-4B84-9A22-BC58F96CB23A}" presName="dummy" presStyleCnt="0"/>
      <dgm:spPr/>
    </dgm:pt>
    <dgm:pt modelId="{19B05264-FBF1-4254-AA6E-8DA1048C9EC5}" type="pres">
      <dgm:prSet presAssocID="{DB95B0B9-5D2D-4D1A-A4F8-70F45A0E9738}" presName="sibTrans" presStyleLbl="sibTrans2D1" presStyleIdx="2" presStyleCnt="8"/>
      <dgm:spPr/>
      <dgm:t>
        <a:bodyPr/>
        <a:lstStyle/>
        <a:p>
          <a:endParaRPr lang="en-US"/>
        </a:p>
      </dgm:t>
    </dgm:pt>
    <dgm:pt modelId="{115526CD-270E-4C52-A164-15F2B6F9FE39}" type="pres">
      <dgm:prSet presAssocID="{8329AE49-ECD5-4C13-B90F-CA83B6E6F994}" presName="node" presStyleLbl="node1" presStyleIdx="3" presStyleCnt="8" custScaleX="120594" custScaleY="1163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2822E-2282-4D84-AEA3-97E5D7F5026E}" type="pres">
      <dgm:prSet presAssocID="{8329AE49-ECD5-4C13-B90F-CA83B6E6F994}" presName="dummy" presStyleCnt="0"/>
      <dgm:spPr/>
    </dgm:pt>
    <dgm:pt modelId="{1EBC4AA2-7966-4002-8CE2-7479E65C1C79}" type="pres">
      <dgm:prSet presAssocID="{9CB0C477-89B3-4058-B341-9FC9F0AB6BB2}" presName="sibTrans" presStyleLbl="sibTrans2D1" presStyleIdx="3" presStyleCnt="8"/>
      <dgm:spPr/>
      <dgm:t>
        <a:bodyPr/>
        <a:lstStyle/>
        <a:p>
          <a:endParaRPr lang="en-US"/>
        </a:p>
      </dgm:t>
    </dgm:pt>
    <dgm:pt modelId="{5101AD7C-EA94-402A-A388-0FD916639D60}" type="pres">
      <dgm:prSet presAssocID="{9C6F0069-43DC-402D-BD84-1006528FCE04}" presName="node" presStyleLbl="node1" presStyleIdx="4" presStyleCnt="8" custScaleX="117384" custScaleY="118966" custRadScaleRad="98874" custRadScaleInc="-58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296767-E761-4683-B475-54E34622C9C1}" type="pres">
      <dgm:prSet presAssocID="{9C6F0069-43DC-402D-BD84-1006528FCE04}" presName="dummy" presStyleCnt="0"/>
      <dgm:spPr/>
    </dgm:pt>
    <dgm:pt modelId="{FC9B55A0-D6BC-47A3-92D9-CF0D462CBA3E}" type="pres">
      <dgm:prSet presAssocID="{9FF20664-3F6F-4415-8233-D443550F6854}" presName="sibTrans" presStyleLbl="sibTrans2D1" presStyleIdx="4" presStyleCnt="8"/>
      <dgm:spPr/>
      <dgm:t>
        <a:bodyPr/>
        <a:lstStyle/>
        <a:p>
          <a:endParaRPr lang="en-US"/>
        </a:p>
      </dgm:t>
    </dgm:pt>
    <dgm:pt modelId="{D19ADD6D-9F0A-4766-B637-BB2D5495A9BB}" type="pres">
      <dgm:prSet presAssocID="{ED01A515-5448-4A3E-A2EC-575448D0F5AA}" presName="node" presStyleLbl="node1" presStyleIdx="5" presStyleCnt="8" custScaleX="113767" custScaleY="1163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9DB137-9ACF-4A5D-915D-C6DEF62C671A}" type="pres">
      <dgm:prSet presAssocID="{ED01A515-5448-4A3E-A2EC-575448D0F5AA}" presName="dummy" presStyleCnt="0"/>
      <dgm:spPr/>
    </dgm:pt>
    <dgm:pt modelId="{84EFD8D8-F116-4363-8F07-0BDD118D8287}" type="pres">
      <dgm:prSet presAssocID="{B658162B-CA61-458F-8F17-E18D499D4DE8}" presName="sibTrans" presStyleLbl="sibTrans2D1" presStyleIdx="5" presStyleCnt="8"/>
      <dgm:spPr/>
      <dgm:t>
        <a:bodyPr/>
        <a:lstStyle/>
        <a:p>
          <a:endParaRPr lang="en-US"/>
        </a:p>
      </dgm:t>
    </dgm:pt>
    <dgm:pt modelId="{4F05B281-B6DB-45BB-A427-1BF92AADC139}" type="pres">
      <dgm:prSet presAssocID="{AE26BF5A-34A6-4192-8BEA-D9ECFB941642}" presName="node" presStyleLbl="node1" presStyleIdx="6" presStyleCnt="8" custScaleX="112359" custScaleY="1254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DFE719-4F44-4DDA-B702-82A372856A51}" type="pres">
      <dgm:prSet presAssocID="{AE26BF5A-34A6-4192-8BEA-D9ECFB941642}" presName="dummy" presStyleCnt="0"/>
      <dgm:spPr/>
    </dgm:pt>
    <dgm:pt modelId="{C0575E5C-DEAA-49FF-9C6A-0DF4C03D040D}" type="pres">
      <dgm:prSet presAssocID="{F67939D1-3ADF-4276-A6FA-0083CE5DA4FA}" presName="sibTrans" presStyleLbl="sibTrans2D1" presStyleIdx="6" presStyleCnt="8"/>
      <dgm:spPr/>
      <dgm:t>
        <a:bodyPr/>
        <a:lstStyle/>
        <a:p>
          <a:endParaRPr lang="en-US"/>
        </a:p>
      </dgm:t>
    </dgm:pt>
    <dgm:pt modelId="{2D6C03BD-4023-431E-84F6-C080A9961C8A}" type="pres">
      <dgm:prSet presAssocID="{91651A17-950C-49EC-8C35-2517548AE9E6}" presName="node" presStyleLbl="node1" presStyleIdx="7" presStyleCnt="8" custScaleX="134628" custScaleY="131362" custRadScaleRad="93377" custRadScaleInc="-2411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78787D-F4B0-463A-AA6F-94706894BC8C}" type="pres">
      <dgm:prSet presAssocID="{91651A17-950C-49EC-8C35-2517548AE9E6}" presName="dummy" presStyleCnt="0"/>
      <dgm:spPr/>
    </dgm:pt>
    <dgm:pt modelId="{7C884431-F906-455C-AAF5-4FBEC1E13C27}" type="pres">
      <dgm:prSet presAssocID="{8962C693-DF60-43F6-9F43-7615C2E1439A}" presName="sibTrans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15B25BE7-B61F-4399-8DBB-F360C2BA96E5}" type="presOf" srcId="{686A1A37-AC61-4EC6-8398-59788F898E91}" destId="{44C62812-7B8C-4DB2-9C0D-14651D9AFC46}" srcOrd="0" destOrd="0" presId="urn:microsoft.com/office/officeart/2005/8/layout/radial6"/>
    <dgm:cxn modelId="{6AD463C1-088C-44BE-8C34-750F20CE8DA0}" type="presOf" srcId="{3FA5C700-C8EE-4CAC-8DA0-0BA7CA952C72}" destId="{A14630AA-C1BD-4A7E-B665-0A7C9B6C19C9}" srcOrd="0" destOrd="0" presId="urn:microsoft.com/office/officeart/2005/8/layout/radial6"/>
    <dgm:cxn modelId="{D6D3D766-AAF1-452B-B7A5-DE64D7EFBDAC}" srcId="{7D1C9009-9B60-4C15-8E3B-F949FAB90776}" destId="{DC185536-47EC-480B-B419-24BC666B206E}" srcOrd="1" destOrd="0" parTransId="{43B3845C-4A8E-4186-AC01-CB23C9CE3CE4}" sibTransId="{FF327DB0-0FCC-45EC-A004-6349AB5E0A19}"/>
    <dgm:cxn modelId="{28F1F12C-F4AD-4E97-81E8-8618F0209646}" srcId="{B1BE2A8E-285E-4C69-9BFF-CE48B252AA50}" destId="{9ED1A3B2-A381-4201-823D-E4B4F944886D}" srcOrd="0" destOrd="0" parTransId="{73ADFC91-EAB5-4621-8C76-D207DF7E46EB}" sibTransId="{BBBE51B8-3D99-4D37-A53E-85F69FB1F8D4}"/>
    <dgm:cxn modelId="{3BA8FFD8-B6F3-4518-99B6-8F25F307CF52}" srcId="{9ED1A3B2-A381-4201-823D-E4B4F944886D}" destId="{3FA5C700-C8EE-4CAC-8DA0-0BA7CA952C72}" srcOrd="1" destOrd="0" parTransId="{6970CC38-AACF-4350-BF4D-BD796B05B1FA}" sibTransId="{61B610E5-4DC8-4394-A22C-5BBE6CDEE232}"/>
    <dgm:cxn modelId="{C11E6F22-FD2F-49D2-BD48-3542B5EC8C51}" type="presOf" srcId="{F67939D1-3ADF-4276-A6FA-0083CE5DA4FA}" destId="{C0575E5C-DEAA-49FF-9C6A-0DF4C03D040D}" srcOrd="0" destOrd="0" presId="urn:microsoft.com/office/officeart/2005/8/layout/radial6"/>
    <dgm:cxn modelId="{65DC7EE8-791F-4453-AEE4-351692992E5F}" type="presOf" srcId="{B1BE2A8E-285E-4C69-9BFF-CE48B252AA50}" destId="{F4B68BA8-694B-4B7F-8215-68903FFCD2D7}" srcOrd="0" destOrd="0" presId="urn:microsoft.com/office/officeart/2005/8/layout/radial6"/>
    <dgm:cxn modelId="{464AEB83-A961-4BF3-980D-8DBCF9264695}" srcId="{343B6168-99DB-4C0C-9BE7-E54D7B80C5AD}" destId="{352A865C-AD96-4AB1-8A5C-397B7A7D9B07}" srcOrd="1" destOrd="0" parTransId="{7EC1ADA9-9F6E-4AFC-AE86-4831D523AA38}" sibTransId="{7473CF13-22F0-41AF-BD4E-305659448BE2}"/>
    <dgm:cxn modelId="{47BC94C2-46D4-453B-A292-6076A9F8EE3B}" srcId="{9ED1A3B2-A381-4201-823D-E4B4F944886D}" destId="{8329AE49-ECD5-4C13-B90F-CA83B6E6F994}" srcOrd="3" destOrd="0" parTransId="{6A3537F1-6C7A-4D5E-9BC9-14D14BE7BA95}" sibTransId="{9CB0C477-89B3-4058-B341-9FC9F0AB6BB2}"/>
    <dgm:cxn modelId="{79367CFA-29E9-494C-A699-58E7C53282C6}" type="presOf" srcId="{61B610E5-4DC8-4394-A22C-5BBE6CDEE232}" destId="{5D42F3FF-3AAD-4819-B004-ADDCB69227EB}" srcOrd="0" destOrd="0" presId="urn:microsoft.com/office/officeart/2005/8/layout/radial6"/>
    <dgm:cxn modelId="{3E3F65F0-4760-477C-86B5-CB390EDD29DB}" type="presOf" srcId="{8962C693-DF60-43F6-9F43-7615C2E1439A}" destId="{7C884431-F906-455C-AAF5-4FBEC1E13C27}" srcOrd="0" destOrd="0" presId="urn:microsoft.com/office/officeart/2005/8/layout/radial6"/>
    <dgm:cxn modelId="{DA7610CE-0D19-48FA-ADF1-4992EAE53341}" type="presOf" srcId="{9CB0C477-89B3-4058-B341-9FC9F0AB6BB2}" destId="{1EBC4AA2-7966-4002-8CE2-7479E65C1C79}" srcOrd="0" destOrd="0" presId="urn:microsoft.com/office/officeart/2005/8/layout/radial6"/>
    <dgm:cxn modelId="{B6507D96-25C4-4121-9433-2A113978B784}" srcId="{B1BE2A8E-285E-4C69-9BFF-CE48B252AA50}" destId="{C64FD589-26EA-483C-BB5E-C8324A82EAF5}" srcOrd="2" destOrd="0" parTransId="{1E312D33-14E1-4B2B-A210-2A735401CE1C}" sibTransId="{46E45D53-1277-4C97-8E3B-323B4EBF62F5}"/>
    <dgm:cxn modelId="{A14346A8-4918-4300-9891-20568D283921}" srcId="{9ED1A3B2-A381-4201-823D-E4B4F944886D}" destId="{9C6F0069-43DC-402D-BD84-1006528FCE04}" srcOrd="4" destOrd="0" parTransId="{44D9A023-5F81-4677-8A1D-494A76B02F4A}" sibTransId="{9FF20664-3F6F-4415-8233-D443550F6854}"/>
    <dgm:cxn modelId="{4E693A1F-A818-494A-9191-6DDA96FF0598}" type="presOf" srcId="{A7091EAC-498C-4E8C-B46B-331B042A0C75}" destId="{73F305AC-CFDC-45B1-8AB8-6FABD1C99179}" srcOrd="0" destOrd="0" presId="urn:microsoft.com/office/officeart/2005/8/layout/radial6"/>
    <dgm:cxn modelId="{9CBCBA83-8BC0-4D9D-8F59-4CE72862435A}" type="presOf" srcId="{91651A17-950C-49EC-8C35-2517548AE9E6}" destId="{2D6C03BD-4023-431E-84F6-C080A9961C8A}" srcOrd="0" destOrd="0" presId="urn:microsoft.com/office/officeart/2005/8/layout/radial6"/>
    <dgm:cxn modelId="{5C9EFB21-D730-469F-BCC2-6ADA252CF713}" type="presOf" srcId="{B658162B-CA61-458F-8F17-E18D499D4DE8}" destId="{84EFD8D8-F116-4363-8F07-0BDD118D8287}" srcOrd="0" destOrd="0" presId="urn:microsoft.com/office/officeart/2005/8/layout/radial6"/>
    <dgm:cxn modelId="{4A16358E-6F75-4AC0-B6E5-E26F15B1A750}" srcId="{B1BE2A8E-285E-4C69-9BFF-CE48B252AA50}" destId="{3BA9396D-1753-43D3-A703-A75A7C19204B}" srcOrd="1" destOrd="0" parTransId="{FDC0F8DA-00AF-40CD-B616-B7AA7472101C}" sibTransId="{869210E2-CDFB-49E6-A3F9-D5A55D2018F0}"/>
    <dgm:cxn modelId="{57289D19-F335-4D68-AC7E-5582D07598B2}" type="presOf" srcId="{9FF20664-3F6F-4415-8233-D443550F6854}" destId="{FC9B55A0-D6BC-47A3-92D9-CF0D462CBA3E}" srcOrd="0" destOrd="0" presId="urn:microsoft.com/office/officeart/2005/8/layout/radial6"/>
    <dgm:cxn modelId="{D5A26C81-B5CA-4FF9-85ED-60967857EFA6}" srcId="{B1BE2A8E-285E-4C69-9BFF-CE48B252AA50}" destId="{3641F520-BAF8-4BA4-A826-44FA753A5F4E}" srcOrd="3" destOrd="0" parTransId="{31D6B297-275C-4FAC-A07E-4467512471AD}" sibTransId="{53B82682-8E0C-4903-98EA-36CBB0B8A63B}"/>
    <dgm:cxn modelId="{AF333ABE-6D5B-4845-91C6-0C3A13CCB688}" type="presOf" srcId="{8329AE49-ECD5-4C13-B90F-CA83B6E6F994}" destId="{115526CD-270E-4C52-A164-15F2B6F9FE39}" srcOrd="0" destOrd="0" presId="urn:microsoft.com/office/officeart/2005/8/layout/radial6"/>
    <dgm:cxn modelId="{4E6E6427-5348-4ECF-99CC-46CA5F3BDA5F}" srcId="{B1BE2A8E-285E-4C69-9BFF-CE48B252AA50}" destId="{7D1C9009-9B60-4C15-8E3B-F949FAB90776}" srcOrd="4" destOrd="0" parTransId="{E75197AC-E7B0-4C26-9D1F-47E47BE7CCEF}" sibTransId="{9D56A871-CE7A-4922-AAF9-9D95A29D1039}"/>
    <dgm:cxn modelId="{BD8B088F-38DD-4C61-9C7F-39D38AF469D9}" type="presOf" srcId="{DB95B0B9-5D2D-4D1A-A4F8-70F45A0E9738}" destId="{19B05264-FBF1-4254-AA6E-8DA1048C9EC5}" srcOrd="0" destOrd="0" presId="urn:microsoft.com/office/officeart/2005/8/layout/radial6"/>
    <dgm:cxn modelId="{0BB795E9-FFF1-4A2D-878C-FAE1C6BDCC87}" type="presOf" srcId="{9C6F0069-43DC-402D-BD84-1006528FCE04}" destId="{5101AD7C-EA94-402A-A388-0FD916639D60}" srcOrd="0" destOrd="0" presId="urn:microsoft.com/office/officeart/2005/8/layout/radial6"/>
    <dgm:cxn modelId="{8AD44159-442C-4DEC-ACDC-2060DD6FE511}" srcId="{7D1C9009-9B60-4C15-8E3B-F949FAB90776}" destId="{BEBB7508-5593-4665-86D9-67DC9EEDFE00}" srcOrd="0" destOrd="0" parTransId="{C01D930E-241E-4B8F-9FFE-A12F23D4AE61}" sibTransId="{8C2D30BC-9728-4727-AC9C-7DD1886B66DA}"/>
    <dgm:cxn modelId="{0F519843-417F-4196-AE51-1E900F71077B}" srcId="{9ED1A3B2-A381-4201-823D-E4B4F944886D}" destId="{4746DA87-483C-4B84-9A22-BC58F96CB23A}" srcOrd="2" destOrd="0" parTransId="{8A92D324-8EB2-4984-ADCB-62EACF9FECFF}" sibTransId="{DB95B0B9-5D2D-4D1A-A4F8-70F45A0E9738}"/>
    <dgm:cxn modelId="{667A6532-F93A-4FD0-BD4D-A1165020F36F}" srcId="{343B6168-99DB-4C0C-9BE7-E54D7B80C5AD}" destId="{AC73436A-3EE6-4AB1-8B81-F0B7414514C2}" srcOrd="0" destOrd="0" parTransId="{67F09836-65ED-439A-8E55-BF0FF6A12BA6}" sibTransId="{6C19F97B-9D99-4777-817C-1695A372D4F1}"/>
    <dgm:cxn modelId="{3DFE3AE5-6DA5-4440-A66F-1437FD4DC5D4}" srcId="{B1BE2A8E-285E-4C69-9BFF-CE48B252AA50}" destId="{343B6168-99DB-4C0C-9BE7-E54D7B80C5AD}" srcOrd="5" destOrd="0" parTransId="{6F98FC42-2370-4FD0-A627-0708511F7F32}" sibTransId="{95FBDDB6-4174-4619-B543-81DEF6B7716A}"/>
    <dgm:cxn modelId="{E14E4EEE-087E-4E8C-92C7-D48A2C2A60C4}" srcId="{9ED1A3B2-A381-4201-823D-E4B4F944886D}" destId="{91651A17-950C-49EC-8C35-2517548AE9E6}" srcOrd="7" destOrd="0" parTransId="{842A79D3-4827-4424-A76D-539154392405}" sibTransId="{8962C693-DF60-43F6-9F43-7615C2E1439A}"/>
    <dgm:cxn modelId="{5EC1D513-D8D4-45F0-8AFD-7633B3DF7A52}" type="presOf" srcId="{4746DA87-483C-4B84-9A22-BC58F96CB23A}" destId="{E43F7264-94BE-4E7E-8A98-A0D70BB3AF06}" srcOrd="0" destOrd="0" presId="urn:microsoft.com/office/officeart/2005/8/layout/radial6"/>
    <dgm:cxn modelId="{C2BA2E7D-A4DC-497F-82AA-B05171512E7B}" srcId="{9ED1A3B2-A381-4201-823D-E4B4F944886D}" destId="{AE26BF5A-34A6-4192-8BEA-D9ECFB941642}" srcOrd="6" destOrd="0" parTransId="{053AEA0B-0F73-4DAC-9295-FCA55D0C5C5A}" sibTransId="{F67939D1-3ADF-4276-A6FA-0083CE5DA4FA}"/>
    <dgm:cxn modelId="{D9AC742A-917E-4818-8C2B-93B8B4D0D262}" type="presOf" srcId="{AE26BF5A-34A6-4192-8BEA-D9ECFB941642}" destId="{4F05B281-B6DB-45BB-A427-1BF92AADC139}" srcOrd="0" destOrd="0" presId="urn:microsoft.com/office/officeart/2005/8/layout/radial6"/>
    <dgm:cxn modelId="{30638209-A4D1-4BFE-943D-C66C72DB50AF}" srcId="{9ED1A3B2-A381-4201-823D-E4B4F944886D}" destId="{ED01A515-5448-4A3E-A2EC-575448D0F5AA}" srcOrd="5" destOrd="0" parTransId="{3C8BC949-583D-42C4-9E18-497A2FA6C1D3}" sibTransId="{B658162B-CA61-458F-8F17-E18D499D4DE8}"/>
    <dgm:cxn modelId="{FCCD6129-1EC0-448C-BF7A-51C6647345E8}" type="presOf" srcId="{ED01A515-5448-4A3E-A2EC-575448D0F5AA}" destId="{D19ADD6D-9F0A-4766-B637-BB2D5495A9BB}" srcOrd="0" destOrd="0" presId="urn:microsoft.com/office/officeart/2005/8/layout/radial6"/>
    <dgm:cxn modelId="{AE26F329-897E-412E-A92A-D95A8804158B}" srcId="{9ED1A3B2-A381-4201-823D-E4B4F944886D}" destId="{A7091EAC-498C-4E8C-B46B-331B042A0C75}" srcOrd="0" destOrd="0" parTransId="{5263AC43-AEF9-405C-B9BD-C1E77733E429}" sibTransId="{686A1A37-AC61-4EC6-8398-59788F898E91}"/>
    <dgm:cxn modelId="{3EF3403C-A42B-483C-89B0-BC54F70E5592}" type="presOf" srcId="{9ED1A3B2-A381-4201-823D-E4B4F944886D}" destId="{E59436B1-B652-4794-B4F4-4850647DACEB}" srcOrd="0" destOrd="0" presId="urn:microsoft.com/office/officeart/2005/8/layout/radial6"/>
    <dgm:cxn modelId="{D556896D-64B6-4407-9D72-65AD81369266}" type="presParOf" srcId="{F4B68BA8-694B-4B7F-8215-68903FFCD2D7}" destId="{E59436B1-B652-4794-B4F4-4850647DACEB}" srcOrd="0" destOrd="0" presId="urn:microsoft.com/office/officeart/2005/8/layout/radial6"/>
    <dgm:cxn modelId="{968B3330-4EC7-4038-9A79-3DB0A8717D55}" type="presParOf" srcId="{F4B68BA8-694B-4B7F-8215-68903FFCD2D7}" destId="{73F305AC-CFDC-45B1-8AB8-6FABD1C99179}" srcOrd="1" destOrd="0" presId="urn:microsoft.com/office/officeart/2005/8/layout/radial6"/>
    <dgm:cxn modelId="{083B0CD6-7D88-48FE-AFF8-2770061EF1B9}" type="presParOf" srcId="{F4B68BA8-694B-4B7F-8215-68903FFCD2D7}" destId="{DA491651-56D0-404C-82B0-25ACBF882A98}" srcOrd="2" destOrd="0" presId="urn:microsoft.com/office/officeart/2005/8/layout/radial6"/>
    <dgm:cxn modelId="{16D38BD4-C749-43E9-9B4D-823F3BABD9FB}" type="presParOf" srcId="{F4B68BA8-694B-4B7F-8215-68903FFCD2D7}" destId="{44C62812-7B8C-4DB2-9C0D-14651D9AFC46}" srcOrd="3" destOrd="0" presId="urn:microsoft.com/office/officeart/2005/8/layout/radial6"/>
    <dgm:cxn modelId="{260041D7-6D0A-428E-8B93-851C50B7B7FF}" type="presParOf" srcId="{F4B68BA8-694B-4B7F-8215-68903FFCD2D7}" destId="{A14630AA-C1BD-4A7E-B665-0A7C9B6C19C9}" srcOrd="4" destOrd="0" presId="urn:microsoft.com/office/officeart/2005/8/layout/radial6"/>
    <dgm:cxn modelId="{0CF0692D-2CC1-4A7C-9D34-EF2560B3E5F1}" type="presParOf" srcId="{F4B68BA8-694B-4B7F-8215-68903FFCD2D7}" destId="{B3474404-DEC3-43DE-B1B0-FCCBA45B0B53}" srcOrd="5" destOrd="0" presId="urn:microsoft.com/office/officeart/2005/8/layout/radial6"/>
    <dgm:cxn modelId="{AF9F521A-6219-4917-9E1D-59F3BF42F08F}" type="presParOf" srcId="{F4B68BA8-694B-4B7F-8215-68903FFCD2D7}" destId="{5D42F3FF-3AAD-4819-B004-ADDCB69227EB}" srcOrd="6" destOrd="0" presId="urn:microsoft.com/office/officeart/2005/8/layout/radial6"/>
    <dgm:cxn modelId="{FEBE1266-ACDB-43EC-B9AF-A927FC3322F9}" type="presParOf" srcId="{F4B68BA8-694B-4B7F-8215-68903FFCD2D7}" destId="{E43F7264-94BE-4E7E-8A98-A0D70BB3AF06}" srcOrd="7" destOrd="0" presId="urn:microsoft.com/office/officeart/2005/8/layout/radial6"/>
    <dgm:cxn modelId="{DF58FAA5-9051-47B7-9B31-61C6C5137AE0}" type="presParOf" srcId="{F4B68BA8-694B-4B7F-8215-68903FFCD2D7}" destId="{931EF9CE-45BC-491C-9A74-72874D860E58}" srcOrd="8" destOrd="0" presId="urn:microsoft.com/office/officeart/2005/8/layout/radial6"/>
    <dgm:cxn modelId="{8F9F5FD1-5694-48A5-BB25-459151FF677D}" type="presParOf" srcId="{F4B68BA8-694B-4B7F-8215-68903FFCD2D7}" destId="{19B05264-FBF1-4254-AA6E-8DA1048C9EC5}" srcOrd="9" destOrd="0" presId="urn:microsoft.com/office/officeart/2005/8/layout/radial6"/>
    <dgm:cxn modelId="{72A42ED5-3446-4DE8-A4D3-148A0A30BDBF}" type="presParOf" srcId="{F4B68BA8-694B-4B7F-8215-68903FFCD2D7}" destId="{115526CD-270E-4C52-A164-15F2B6F9FE39}" srcOrd="10" destOrd="0" presId="urn:microsoft.com/office/officeart/2005/8/layout/radial6"/>
    <dgm:cxn modelId="{F5160239-523C-416B-B3F0-76F9EFD3254F}" type="presParOf" srcId="{F4B68BA8-694B-4B7F-8215-68903FFCD2D7}" destId="{E442822E-2282-4D84-AEA3-97E5D7F5026E}" srcOrd="11" destOrd="0" presId="urn:microsoft.com/office/officeart/2005/8/layout/radial6"/>
    <dgm:cxn modelId="{5959F9D9-A684-41D8-BEE2-DE8852492309}" type="presParOf" srcId="{F4B68BA8-694B-4B7F-8215-68903FFCD2D7}" destId="{1EBC4AA2-7966-4002-8CE2-7479E65C1C79}" srcOrd="12" destOrd="0" presId="urn:microsoft.com/office/officeart/2005/8/layout/radial6"/>
    <dgm:cxn modelId="{0657E8C1-01D7-4CC0-B548-C8E5739E41EB}" type="presParOf" srcId="{F4B68BA8-694B-4B7F-8215-68903FFCD2D7}" destId="{5101AD7C-EA94-402A-A388-0FD916639D60}" srcOrd="13" destOrd="0" presId="urn:microsoft.com/office/officeart/2005/8/layout/radial6"/>
    <dgm:cxn modelId="{0DE83748-214B-4394-AFCC-50F73128CA7F}" type="presParOf" srcId="{F4B68BA8-694B-4B7F-8215-68903FFCD2D7}" destId="{97296767-E761-4683-B475-54E34622C9C1}" srcOrd="14" destOrd="0" presId="urn:microsoft.com/office/officeart/2005/8/layout/radial6"/>
    <dgm:cxn modelId="{6FAD0287-3642-4BC3-838C-432047BEF64F}" type="presParOf" srcId="{F4B68BA8-694B-4B7F-8215-68903FFCD2D7}" destId="{FC9B55A0-D6BC-47A3-92D9-CF0D462CBA3E}" srcOrd="15" destOrd="0" presId="urn:microsoft.com/office/officeart/2005/8/layout/radial6"/>
    <dgm:cxn modelId="{85324FF1-B5A8-42C3-9CD8-B8F3A7B41DAF}" type="presParOf" srcId="{F4B68BA8-694B-4B7F-8215-68903FFCD2D7}" destId="{D19ADD6D-9F0A-4766-B637-BB2D5495A9BB}" srcOrd="16" destOrd="0" presId="urn:microsoft.com/office/officeart/2005/8/layout/radial6"/>
    <dgm:cxn modelId="{363F0F02-6E41-404E-B2E5-4890434DECC7}" type="presParOf" srcId="{F4B68BA8-694B-4B7F-8215-68903FFCD2D7}" destId="{CB9DB137-9ACF-4A5D-915D-C6DEF62C671A}" srcOrd="17" destOrd="0" presId="urn:microsoft.com/office/officeart/2005/8/layout/radial6"/>
    <dgm:cxn modelId="{C75A112C-7212-4B80-9DA4-CA7F2DD70EB5}" type="presParOf" srcId="{F4B68BA8-694B-4B7F-8215-68903FFCD2D7}" destId="{84EFD8D8-F116-4363-8F07-0BDD118D8287}" srcOrd="18" destOrd="0" presId="urn:microsoft.com/office/officeart/2005/8/layout/radial6"/>
    <dgm:cxn modelId="{F93707E6-5B1F-4F40-A3A3-B884267CE7F5}" type="presParOf" srcId="{F4B68BA8-694B-4B7F-8215-68903FFCD2D7}" destId="{4F05B281-B6DB-45BB-A427-1BF92AADC139}" srcOrd="19" destOrd="0" presId="urn:microsoft.com/office/officeart/2005/8/layout/radial6"/>
    <dgm:cxn modelId="{3D4ADB0D-3A32-46EB-993B-C2B89385D5E3}" type="presParOf" srcId="{F4B68BA8-694B-4B7F-8215-68903FFCD2D7}" destId="{FEDFE719-4F44-4DDA-B702-82A372856A51}" srcOrd="20" destOrd="0" presId="urn:microsoft.com/office/officeart/2005/8/layout/radial6"/>
    <dgm:cxn modelId="{EBDDFBD5-050A-401C-B541-60C312E8BADC}" type="presParOf" srcId="{F4B68BA8-694B-4B7F-8215-68903FFCD2D7}" destId="{C0575E5C-DEAA-49FF-9C6A-0DF4C03D040D}" srcOrd="21" destOrd="0" presId="urn:microsoft.com/office/officeart/2005/8/layout/radial6"/>
    <dgm:cxn modelId="{FD35A212-0E1F-4819-BF1F-B29719BECB43}" type="presParOf" srcId="{F4B68BA8-694B-4B7F-8215-68903FFCD2D7}" destId="{2D6C03BD-4023-431E-84F6-C080A9961C8A}" srcOrd="22" destOrd="0" presId="urn:microsoft.com/office/officeart/2005/8/layout/radial6"/>
    <dgm:cxn modelId="{BC555FE2-565F-4CC2-844D-BACDB94E3D46}" type="presParOf" srcId="{F4B68BA8-694B-4B7F-8215-68903FFCD2D7}" destId="{2578787D-F4B0-463A-AA6F-94706894BC8C}" srcOrd="23" destOrd="0" presId="urn:microsoft.com/office/officeart/2005/8/layout/radial6"/>
    <dgm:cxn modelId="{6F30A1FC-C56F-4DA2-B79C-F00209C57B2B}" type="presParOf" srcId="{F4B68BA8-694B-4B7F-8215-68903FFCD2D7}" destId="{7C884431-F906-455C-AAF5-4FBEC1E13C27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269767" y="266763"/>
          <a:ext cx="3277819" cy="327774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Cyrl-RS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Председник </a:t>
          </a:r>
          <a:endParaRPr lang="sr-Cyrl-RS" sz="1600" kern="1200" dirty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Општинско </a:t>
          </a:r>
          <a:r>
            <a:rPr lang="sr-Cyrl-RS" sz="1600" kern="1200" dirty="0"/>
            <a:t>веће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/>
            <a:t>Скупштина </a:t>
          </a:r>
          <a:r>
            <a:rPr lang="sr-Cyrl-RS" sz="1600" kern="1200" dirty="0" smtClean="0"/>
            <a:t>општине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 smtClean="0"/>
            <a:t>Општинска управа </a:t>
          </a:r>
          <a:endParaRPr lang="en-US" sz="1600" kern="1200" dirty="0"/>
        </a:p>
      </dsp:txBody>
      <dsp:txXfrm>
        <a:off x="1269767" y="266763"/>
        <a:ext cx="3277819" cy="327774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519703" y="2146874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656851"/>
          <a:ext cx="2063988" cy="1735191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Предшколска установа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Месне заједнице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Установе културе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100" kern="1200" dirty="0">
              <a:solidFill>
                <a:schemeClr val="accent1">
                  <a:lumMod val="75000"/>
                </a:schemeClr>
              </a:solidFill>
            </a:rPr>
            <a:t>Спортске установе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Cyrl-RS" sz="11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-120061" y="656851"/>
        <a:ext cx="2063988" cy="1735191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883476" y="231535"/>
          <a:ext cx="1332585" cy="1332159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/>
            <a:t>Основне школе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/>
            <a:t>Средње школе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200" kern="1200" dirty="0"/>
            <a:t>Дом здравља</a:t>
          </a:r>
          <a:endParaRPr lang="en-US" sz="1200" kern="1200" dirty="0"/>
        </a:p>
      </dsp:txBody>
      <dsp:txXfrm>
        <a:off x="4883476" y="231535"/>
        <a:ext cx="1332585" cy="133215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79998" y="2263316"/>
          <a:ext cx="519062" cy="206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2064042"/>
              </a:lnTo>
              <a:lnTo>
                <a:pt x="519062" y="20640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2086322" y="3242129"/>
        <a:ext cx="106415" cy="106415"/>
      </dsp:txXfrm>
    </dsp:sp>
    <dsp:sp modelId="{EE8B77DA-77C5-46AD-80A2-BD307CFE9F0A}">
      <dsp:nvSpPr>
        <dsp:cNvPr id="0" name=""/>
        <dsp:cNvSpPr/>
      </dsp:nvSpPr>
      <dsp:spPr>
        <a:xfrm>
          <a:off x="1879998" y="2263316"/>
          <a:ext cx="519062" cy="1479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479230"/>
              </a:lnTo>
              <a:lnTo>
                <a:pt x="519062" y="14792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00338" y="2963739"/>
        <a:ext cx="78382" cy="78382"/>
      </dsp:txXfrm>
    </dsp:sp>
    <dsp:sp modelId="{531482B3-13DA-4E77-8EF9-7A508768A321}">
      <dsp:nvSpPr>
        <dsp:cNvPr id="0" name=""/>
        <dsp:cNvSpPr/>
      </dsp:nvSpPr>
      <dsp:spPr>
        <a:xfrm>
          <a:off x="1879998" y="2263316"/>
          <a:ext cx="519062" cy="90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900791"/>
              </a:lnTo>
              <a:lnTo>
                <a:pt x="519062" y="9007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13538" y="2687720"/>
        <a:ext cx="51982" cy="51982"/>
      </dsp:txXfrm>
    </dsp:sp>
    <dsp:sp modelId="{F1903401-CDA9-4777-A04C-F19A89F110A0}">
      <dsp:nvSpPr>
        <dsp:cNvPr id="0" name=""/>
        <dsp:cNvSpPr/>
      </dsp:nvSpPr>
      <dsp:spPr>
        <a:xfrm>
          <a:off x="1879998" y="2263316"/>
          <a:ext cx="519062" cy="13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9531" y="0"/>
              </a:lnTo>
              <a:lnTo>
                <a:pt x="259531" y="135114"/>
              </a:lnTo>
              <a:lnTo>
                <a:pt x="519062" y="1351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26120" y="2317464"/>
        <a:ext cx="26818" cy="26818"/>
      </dsp:txXfrm>
    </dsp:sp>
    <dsp:sp modelId="{25CF5DCC-0AE9-4D09-ABC1-8BE4D97FDFCB}">
      <dsp:nvSpPr>
        <dsp:cNvPr id="0" name=""/>
        <dsp:cNvSpPr/>
      </dsp:nvSpPr>
      <dsp:spPr>
        <a:xfrm>
          <a:off x="1879998" y="960341"/>
          <a:ext cx="543043" cy="1302974"/>
        </a:xfrm>
        <a:custGeom>
          <a:avLst/>
          <a:gdLst/>
          <a:ahLst/>
          <a:cxnLst/>
          <a:rect l="0" t="0" r="0" b="0"/>
          <a:pathLst>
            <a:path>
              <a:moveTo>
                <a:pt x="0" y="1302974"/>
              </a:moveTo>
              <a:lnTo>
                <a:pt x="271521" y="1302974"/>
              </a:lnTo>
              <a:lnTo>
                <a:pt x="271521" y="0"/>
              </a:lnTo>
              <a:lnTo>
                <a:pt x="54304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16230" y="1576538"/>
        <a:ext cx="70580" cy="70580"/>
      </dsp:txXfrm>
    </dsp:sp>
    <dsp:sp modelId="{D1C52863-34A6-4E04-9740-6E0567681A8F}">
      <dsp:nvSpPr>
        <dsp:cNvPr id="0" name=""/>
        <dsp:cNvSpPr/>
      </dsp:nvSpPr>
      <dsp:spPr>
        <a:xfrm rot="16200000">
          <a:off x="-725304" y="1535702"/>
          <a:ext cx="3755377" cy="14552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 rot="16200000">
        <a:off x="-725304" y="1535702"/>
        <a:ext cx="3755377" cy="1455227"/>
      </dsp:txXfrm>
    </dsp:sp>
    <dsp:sp modelId="{AD67EDBF-32B4-495C-A262-4812FBE80932}">
      <dsp:nvSpPr>
        <dsp:cNvPr id="0" name=""/>
        <dsp:cNvSpPr/>
      </dsp:nvSpPr>
      <dsp:spPr>
        <a:xfrm>
          <a:off x="2423042" y="49912"/>
          <a:ext cx="4925648" cy="182085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Закони и прописи: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Упутство Министарства финансија за припрему одлуке о буџету за </a:t>
          </a:r>
          <a:r>
            <a:rPr lang="sr-Cyrl-RS" sz="1400" kern="1200" dirty="0" smtClean="0"/>
            <a:t>2019. </a:t>
          </a:r>
          <a:r>
            <a:rPr lang="sr-Cyrl-RS" sz="1400" kern="1200" dirty="0"/>
            <a:t>годину и др.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23042" y="49912"/>
        <a:ext cx="4925648" cy="1820858"/>
      </dsp:txXfrm>
    </dsp:sp>
    <dsp:sp modelId="{A288E7CD-845A-4B30-8D9E-0FCFF4059FF8}">
      <dsp:nvSpPr>
        <dsp:cNvPr id="0" name=""/>
        <dsp:cNvSpPr/>
      </dsp:nvSpPr>
      <dsp:spPr>
        <a:xfrm>
          <a:off x="2399061" y="2021069"/>
          <a:ext cx="4887730" cy="7547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Стратешки документи: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Стратегија/План развоја</a:t>
          </a:r>
          <a:endParaRPr lang="sr-Latn-RS" sz="1400" kern="1200" dirty="0">
            <a:solidFill>
              <a:srgbClr val="FF0000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399061" y="2021069"/>
        <a:ext cx="4887730" cy="754722"/>
      </dsp:txXfrm>
    </dsp:sp>
    <dsp:sp modelId="{573F9BF2-AC82-43FC-A361-118085DB3D65}">
      <dsp:nvSpPr>
        <dsp:cNvPr id="0" name=""/>
        <dsp:cNvSpPr/>
      </dsp:nvSpPr>
      <dsp:spPr>
        <a:xfrm>
          <a:off x="2399061" y="2973605"/>
          <a:ext cx="4895853" cy="3810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399061" y="2973605"/>
        <a:ext cx="4895853" cy="381004"/>
      </dsp:txXfrm>
    </dsp:sp>
    <dsp:sp modelId="{B2DE3A8A-BA09-499F-9C72-0630724E4538}">
      <dsp:nvSpPr>
        <dsp:cNvPr id="0" name=""/>
        <dsp:cNvSpPr/>
      </dsp:nvSpPr>
      <dsp:spPr>
        <a:xfrm>
          <a:off x="2399061" y="3552423"/>
          <a:ext cx="4896736" cy="38024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399061" y="3552423"/>
        <a:ext cx="4896736" cy="380245"/>
      </dsp:txXfrm>
    </dsp:sp>
    <dsp:sp modelId="{94F14A6F-3CD0-4A17-88D3-6F4D0EB2D4E6}">
      <dsp:nvSpPr>
        <dsp:cNvPr id="0" name=""/>
        <dsp:cNvSpPr/>
      </dsp:nvSpPr>
      <dsp:spPr>
        <a:xfrm>
          <a:off x="2399061" y="4130482"/>
          <a:ext cx="4921313" cy="3937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399061" y="4130482"/>
        <a:ext cx="4921313" cy="39375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6E659A-663E-485D-BF89-FD74BE74A5C4}">
      <dsp:nvSpPr>
        <dsp:cNvPr id="0" name=""/>
        <dsp:cNvSpPr/>
      </dsp:nvSpPr>
      <dsp:spPr>
        <a:xfrm>
          <a:off x="22" y="291398"/>
          <a:ext cx="1257113" cy="1257113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/>
            <a:t>393.8</a:t>
          </a:r>
          <a:r>
            <a:rPr lang="sr-Cyrl-RS" sz="700" kern="1200" dirty="0" smtClean="0"/>
            <a:t>62</a:t>
          </a:r>
          <a:r>
            <a:rPr lang="en-US" sz="700" kern="1200" dirty="0" smtClean="0"/>
            <a:t>.550,</a:t>
          </a:r>
          <a:r>
            <a:rPr lang="sr-Cyrl-RS" sz="700" kern="1200" dirty="0" smtClean="0"/>
            <a:t>средства из буџета општине</a:t>
          </a:r>
          <a:endParaRPr lang="en-US" sz="700" kern="1200" dirty="0">
            <a:solidFill>
              <a:srgbClr val="FF0000"/>
            </a:solidFill>
          </a:endParaRPr>
        </a:p>
      </dsp:txBody>
      <dsp:txXfrm>
        <a:off x="22" y="291398"/>
        <a:ext cx="1257113" cy="1257113"/>
      </dsp:txXfrm>
    </dsp:sp>
    <dsp:sp modelId="{98F3E7AB-6934-48FA-B82F-FBEAF1B2375D}">
      <dsp:nvSpPr>
        <dsp:cNvPr id="0" name=""/>
        <dsp:cNvSpPr/>
      </dsp:nvSpPr>
      <dsp:spPr>
        <a:xfrm>
          <a:off x="1359213" y="555392"/>
          <a:ext cx="729125" cy="729125"/>
        </a:xfrm>
        <a:prstGeom prst="mathPlus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359213" y="555392"/>
        <a:ext cx="729125" cy="729125"/>
      </dsp:txXfrm>
    </dsp:sp>
    <dsp:sp modelId="{2F60A798-586E-4E47-B649-25F047F36835}">
      <dsp:nvSpPr>
        <dsp:cNvPr id="0" name=""/>
        <dsp:cNvSpPr/>
      </dsp:nvSpPr>
      <dsp:spPr>
        <a:xfrm>
          <a:off x="2190417" y="291398"/>
          <a:ext cx="1257113" cy="1257113"/>
        </a:xfrm>
        <a:prstGeom prst="ellipse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700" kern="1200" dirty="0"/>
            <a:t>Пренета средства из ранијих година</a:t>
          </a:r>
          <a:r>
            <a:rPr lang="sr-Cyrl-RS" sz="700" kern="1200" dirty="0">
              <a:solidFill>
                <a:srgbClr val="FF0000"/>
              </a:solidFill>
            </a:rPr>
            <a:t> </a:t>
          </a:r>
          <a:r>
            <a:rPr lang="sr-Cyrl-RS" sz="700" kern="1200" dirty="0" smtClean="0">
              <a:solidFill>
                <a:srgbClr val="FF0000"/>
              </a:solidFill>
            </a:rPr>
            <a:t>7.880.000,00 </a:t>
          </a:r>
          <a:endParaRPr lang="en-US" sz="700" kern="1200" dirty="0">
            <a:solidFill>
              <a:srgbClr val="FF0000"/>
            </a:solidFill>
          </a:endParaRPr>
        </a:p>
      </dsp:txBody>
      <dsp:txXfrm>
        <a:off x="2190417" y="291398"/>
        <a:ext cx="1257113" cy="1257113"/>
      </dsp:txXfrm>
    </dsp:sp>
    <dsp:sp modelId="{41F09F99-3DCC-47E4-9188-F7D103A1F6E3}">
      <dsp:nvSpPr>
        <dsp:cNvPr id="0" name=""/>
        <dsp:cNvSpPr/>
      </dsp:nvSpPr>
      <dsp:spPr>
        <a:xfrm>
          <a:off x="3549608" y="555392"/>
          <a:ext cx="729125" cy="729125"/>
        </a:xfrm>
        <a:prstGeom prst="mathPlus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3549608" y="555392"/>
        <a:ext cx="729125" cy="729125"/>
      </dsp:txXfrm>
    </dsp:sp>
    <dsp:sp modelId="{6C1FFF0F-B1A4-4C41-B9D3-30452A0DFA4B}">
      <dsp:nvSpPr>
        <dsp:cNvPr id="0" name=""/>
        <dsp:cNvSpPr/>
      </dsp:nvSpPr>
      <dsp:spPr>
        <a:xfrm>
          <a:off x="4380812" y="313549"/>
          <a:ext cx="1208274" cy="1212812"/>
        </a:xfrm>
        <a:prstGeom prst="ellipse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300" kern="1200" dirty="0">
              <a:solidFill>
                <a:schemeClr val="bg1"/>
              </a:solidFill>
            </a:rPr>
            <a:t>Средства из осталих извора </a:t>
          </a:r>
          <a:r>
            <a:rPr lang="sr-Cyrl-RS" sz="1300" kern="1200" dirty="0" smtClean="0">
              <a:solidFill>
                <a:schemeClr val="bg1"/>
              </a:solidFill>
            </a:rPr>
            <a:t>71.912.903,00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4380812" y="313549"/>
        <a:ext cx="1208274" cy="1212812"/>
      </dsp:txXfrm>
    </dsp:sp>
    <dsp:sp modelId="{87C2FC52-975B-4E62-B5E0-1AB7C844E900}">
      <dsp:nvSpPr>
        <dsp:cNvPr id="0" name=""/>
        <dsp:cNvSpPr/>
      </dsp:nvSpPr>
      <dsp:spPr>
        <a:xfrm>
          <a:off x="5691164" y="555392"/>
          <a:ext cx="729125" cy="729125"/>
        </a:xfrm>
        <a:prstGeom prst="mathEqual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5691164" y="555392"/>
        <a:ext cx="729125" cy="729125"/>
      </dsp:txXfrm>
    </dsp:sp>
    <dsp:sp modelId="{2DB98FF9-EDB5-4EEE-AFA3-A57C7337F497}">
      <dsp:nvSpPr>
        <dsp:cNvPr id="0" name=""/>
        <dsp:cNvSpPr/>
      </dsp:nvSpPr>
      <dsp:spPr>
        <a:xfrm>
          <a:off x="6522368" y="307263"/>
          <a:ext cx="1510585" cy="1225384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700" kern="1200" dirty="0"/>
            <a:t>Укупан </a:t>
          </a:r>
          <a:r>
            <a:rPr lang="sr-Cyrl-RS" sz="700" kern="1200" dirty="0" smtClean="0"/>
            <a:t>буџетопштине 47</a:t>
          </a:r>
          <a:r>
            <a:rPr lang="en-US" sz="700" kern="1200" dirty="0" smtClean="0"/>
            <a:t>3</a:t>
          </a:r>
          <a:r>
            <a:rPr lang="sr-Cyrl-RS" sz="700" kern="1200" dirty="0" smtClean="0"/>
            <a:t>.</a:t>
          </a:r>
          <a:r>
            <a:rPr lang="en-US" sz="700" kern="1200" dirty="0" smtClean="0"/>
            <a:t>6</a:t>
          </a:r>
          <a:r>
            <a:rPr lang="sr-Cyrl-RS" sz="700" kern="1200" dirty="0" smtClean="0"/>
            <a:t>55.453,00</a:t>
          </a:r>
          <a:endParaRPr lang="en-US" sz="700" kern="1200" dirty="0">
            <a:solidFill>
              <a:srgbClr val="FF0000"/>
            </a:solidFill>
          </a:endParaRPr>
        </a:p>
      </dsp:txBody>
      <dsp:txXfrm>
        <a:off x="6522368" y="307263"/>
        <a:ext cx="1510585" cy="122538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297546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297546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203496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203496"/>
          <a:ext cx="5779306" cy="504900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/>
        </a:p>
      </dsp:txBody>
      <dsp:txXfrm>
        <a:off x="2723827" y="203496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150240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150240"/>
        <a:ext cx="2124745" cy="534600"/>
      </dsp:txXfrm>
    </dsp:sp>
    <dsp:sp modelId="{0E930D30-96BC-4D43-B65A-EE88C46DBE48}">
      <dsp:nvSpPr>
        <dsp:cNvPr id="0" name=""/>
        <dsp:cNvSpPr/>
      </dsp:nvSpPr>
      <dsp:spPr>
        <a:xfrm>
          <a:off x="2128898" y="765996"/>
          <a:ext cx="424949" cy="1303087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765996"/>
          <a:ext cx="5779306" cy="130308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CS" sz="1400" b="1" i="1" kern="1200" dirty="0"/>
            <a:t>Донације</a:t>
          </a:r>
          <a:r>
            <a:rPr lang="sr-Cyrl-CS" sz="1400" b="1" kern="1200" dirty="0"/>
            <a:t> </a:t>
          </a:r>
          <a:r>
            <a:rPr lang="sr-Cyrl-CS" sz="1400" kern="1200" dirty="0"/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latin typeface="Calibri" panose="020F0502020204030204" pitchFamily="34" charset="0"/>
            </a:rPr>
            <a:t>.</a:t>
          </a:r>
          <a:endParaRPr lang="en-US" sz="1400" kern="1200" dirty="0"/>
        </a:p>
      </dsp:txBody>
      <dsp:txXfrm>
        <a:off x="2723827" y="765996"/>
        <a:ext cx="5779306" cy="1303087"/>
      </dsp:txXfrm>
    </dsp:sp>
    <dsp:sp modelId="{CCB8139E-CA19-491D-9FCD-6BF28923C725}">
      <dsp:nvSpPr>
        <dsp:cNvPr id="0" name=""/>
        <dsp:cNvSpPr/>
      </dsp:nvSpPr>
      <dsp:spPr>
        <a:xfrm>
          <a:off x="4153" y="2314784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314784"/>
        <a:ext cx="2124745" cy="316800"/>
      </dsp:txXfrm>
    </dsp:sp>
    <dsp:sp modelId="{14D1633C-A097-4A5A-8269-B04E98857E56}">
      <dsp:nvSpPr>
        <dsp:cNvPr id="0" name=""/>
        <dsp:cNvSpPr/>
      </dsp:nvSpPr>
      <dsp:spPr>
        <a:xfrm>
          <a:off x="2128898" y="2126684"/>
          <a:ext cx="424949" cy="6930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126684"/>
          <a:ext cx="5779306" cy="693000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endParaRPr lang="en-US" sz="1400" kern="1200" dirty="0"/>
        </a:p>
      </dsp:txBody>
      <dsp:txXfrm>
        <a:off x="2723827" y="2126684"/>
        <a:ext cx="5779306" cy="693000"/>
      </dsp:txXfrm>
    </dsp:sp>
    <dsp:sp modelId="{9312B733-3AEB-49F6-8245-08553BA2949B}">
      <dsp:nvSpPr>
        <dsp:cNvPr id="0" name=""/>
        <dsp:cNvSpPr/>
      </dsp:nvSpPr>
      <dsp:spPr>
        <a:xfrm>
          <a:off x="4153" y="2877284"/>
          <a:ext cx="2124745" cy="75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877284"/>
        <a:ext cx="2124745" cy="752400"/>
      </dsp:txXfrm>
    </dsp:sp>
    <dsp:sp modelId="{435AB433-2559-485A-A03D-C32F36288071}">
      <dsp:nvSpPr>
        <dsp:cNvPr id="0" name=""/>
        <dsp:cNvSpPr/>
      </dsp:nvSpPr>
      <dsp:spPr>
        <a:xfrm>
          <a:off x="2128898" y="2877284"/>
          <a:ext cx="424949" cy="7524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877284"/>
          <a:ext cx="5779306" cy="752400"/>
        </a:xfrm>
        <a:prstGeom prst="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kern="1200" dirty="0">
              <a:solidFill>
                <a:schemeClr val="accent1">
                  <a:lumMod val="40000"/>
                  <a:lumOff val="6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accent1">
                <a:lumMod val="40000"/>
                <a:lumOff val="60000"/>
              </a:schemeClr>
            </a:solidFill>
          </a:endParaRPr>
        </a:p>
      </dsp:txBody>
      <dsp:txXfrm>
        <a:off x="2723827" y="2877284"/>
        <a:ext cx="5779306" cy="752400"/>
      </dsp:txXfrm>
    </dsp:sp>
    <dsp:sp modelId="{EFAACCF6-3A6A-4536-89B0-F0A7C44F6BE1}">
      <dsp:nvSpPr>
        <dsp:cNvPr id="0" name=""/>
        <dsp:cNvSpPr/>
      </dsp:nvSpPr>
      <dsp:spPr>
        <a:xfrm>
          <a:off x="4153" y="3749159"/>
          <a:ext cx="212474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49159"/>
        <a:ext cx="2124745" cy="990000"/>
      </dsp:txXfrm>
    </dsp:sp>
    <dsp:sp modelId="{6497CA82-45EE-4BD1-AEB4-CC3961FBFB74}">
      <dsp:nvSpPr>
        <dsp:cNvPr id="0" name=""/>
        <dsp:cNvSpPr/>
      </dsp:nvSpPr>
      <dsp:spPr>
        <a:xfrm>
          <a:off x="2128898" y="3687284"/>
          <a:ext cx="424949" cy="111375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687284"/>
          <a:ext cx="5779306" cy="111375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400" b="0" i="0" kern="1200" dirty="0"/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endParaRPr lang="en-US" sz="1400" kern="1200" dirty="0"/>
        </a:p>
      </dsp:txBody>
      <dsp:txXfrm>
        <a:off x="2723827" y="3687284"/>
        <a:ext cx="5779306" cy="1113750"/>
      </dsp:txXfrm>
    </dsp:sp>
    <dsp:sp modelId="{939B76D1-BB33-4E50-9ECD-839FB5787B95}">
      <dsp:nvSpPr>
        <dsp:cNvPr id="0" name=""/>
        <dsp:cNvSpPr/>
      </dsp:nvSpPr>
      <dsp:spPr>
        <a:xfrm>
          <a:off x="4153" y="4858634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858634"/>
        <a:ext cx="2124745" cy="534600"/>
      </dsp:txXfrm>
    </dsp:sp>
    <dsp:sp modelId="{7845F59F-6101-48DE-ABCC-EC5351843F5B}">
      <dsp:nvSpPr>
        <dsp:cNvPr id="0" name=""/>
        <dsp:cNvSpPr/>
      </dsp:nvSpPr>
      <dsp:spPr>
        <a:xfrm>
          <a:off x="2128898" y="4858634"/>
          <a:ext cx="424949" cy="534600"/>
        </a:xfrm>
        <a:prstGeom prst="leftBrace">
          <a:avLst>
            <a:gd name="adj1" fmla="val 35000"/>
            <a:gd name="adj2" fmla="val 50000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858634"/>
          <a:ext cx="5779306" cy="5346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altLang="en-US" sz="1400" kern="1200" dirty="0"/>
            <a:t> Представљају вишак прихода буџета града који нису потрошени у претходној  буџетској години</a:t>
          </a:r>
          <a:endParaRPr lang="en-US" sz="1400" kern="1200" dirty="0"/>
        </a:p>
      </dsp:txBody>
      <dsp:txXfrm>
        <a:off x="2723827" y="4858634"/>
        <a:ext cx="5779306" cy="53460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1998781" y="1069517"/>
          <a:ext cx="2664411" cy="2664411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2100" kern="1200" dirty="0"/>
            <a:t>Укупни буџетски приходи и примања  </a:t>
          </a:r>
          <a:r>
            <a:rPr lang="sr-Cyrl-RS" sz="2100" kern="1200" dirty="0" smtClean="0"/>
            <a:t>47</a:t>
          </a:r>
          <a:r>
            <a:rPr lang="en-US" sz="2100" kern="1200" dirty="0" smtClean="0"/>
            <a:t>3</a:t>
          </a:r>
          <a:r>
            <a:rPr lang="sr-Cyrl-RS" sz="2100" kern="1200" dirty="0" smtClean="0"/>
            <a:t>.</a:t>
          </a:r>
          <a:r>
            <a:rPr lang="en-US" sz="2100" kern="1200" dirty="0" smtClean="0"/>
            <a:t>6</a:t>
          </a:r>
          <a:r>
            <a:rPr lang="sr-Cyrl-RS" sz="2100" kern="1200" dirty="0" smtClean="0"/>
            <a:t>55.453 </a:t>
          </a:r>
          <a:r>
            <a:rPr lang="sr-Cyrl-RS" sz="2100" kern="1200" dirty="0"/>
            <a:t>динара</a:t>
          </a:r>
          <a:endParaRPr lang="en-US" sz="2100" kern="1200" dirty="0"/>
        </a:p>
      </dsp:txBody>
      <dsp:txXfrm>
        <a:off x="1998781" y="1069517"/>
        <a:ext cx="2664411" cy="2664411"/>
      </dsp:txXfrm>
    </dsp:sp>
    <dsp:sp modelId="{63432802-399F-407F-AC10-7219543A0326}">
      <dsp:nvSpPr>
        <dsp:cNvPr id="0" name=""/>
        <dsp:cNvSpPr/>
      </dsp:nvSpPr>
      <dsp:spPr>
        <a:xfrm>
          <a:off x="2664884" y="475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9"/>
                <a:satOff val="181"/>
                <a:lumOff val="842"/>
                <a:alphaOff val="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Приходи од  пореза  </a:t>
          </a:r>
          <a:r>
            <a:rPr lang="sr-Cyrl-RS" sz="1000" kern="1200" dirty="0" smtClean="0"/>
            <a:t>194.900.000</a:t>
          </a:r>
          <a:r>
            <a:rPr lang="sr-Cyrl-RS" sz="1000" kern="1200" dirty="0" smtClean="0">
              <a:solidFill>
                <a:srgbClr val="FF0000"/>
              </a:solidFill>
            </a:rPr>
            <a:t>    </a:t>
          </a:r>
          <a:r>
            <a:rPr lang="sr-Cyrl-RS" sz="1000" kern="1200" dirty="0" smtClean="0"/>
            <a:t>   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2664884" y="475"/>
        <a:ext cx="1332205" cy="1332205"/>
      </dsp:txXfrm>
    </dsp:sp>
    <dsp:sp modelId="{449BFEB2-6844-4A2C-8DC2-780280CBA079}">
      <dsp:nvSpPr>
        <dsp:cNvPr id="0" name=""/>
        <dsp:cNvSpPr/>
      </dsp:nvSpPr>
      <dsp:spPr>
        <a:xfrm>
          <a:off x="4167563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19"/>
                <a:satOff val="362"/>
                <a:lumOff val="1683"/>
                <a:alphaOff val="1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Трансфери </a:t>
          </a:r>
          <a:r>
            <a:rPr lang="sr-Cyrl-RS" sz="1000" kern="1200" dirty="0" smtClean="0"/>
            <a:t>190.465.453</a:t>
          </a:r>
          <a:r>
            <a:rPr lang="sr-Latn-RS" sz="1000" kern="1200" dirty="0" smtClean="0">
              <a:solidFill>
                <a:srgbClr val="FF0000"/>
              </a:solidFill>
            </a:rPr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4167563" y="868047"/>
        <a:ext cx="1332205" cy="1332205"/>
      </dsp:txXfrm>
    </dsp:sp>
    <dsp:sp modelId="{9DDE88A7-5745-4E4F-A7A8-F71A4DA0D5F2}">
      <dsp:nvSpPr>
        <dsp:cNvPr id="0" name=""/>
        <dsp:cNvSpPr/>
      </dsp:nvSpPr>
      <dsp:spPr>
        <a:xfrm>
          <a:off x="4180089" y="2589143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28"/>
                <a:satOff val="543"/>
                <a:lumOff val="2525"/>
                <a:alphaOff val="1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Други приходи  </a:t>
          </a:r>
          <a:r>
            <a:rPr lang="sr-Cyrl-RS" sz="1000" kern="1200" dirty="0" smtClean="0"/>
            <a:t>2</a:t>
          </a:r>
          <a:r>
            <a:rPr lang="en-US" sz="1000" kern="1200" smtClean="0"/>
            <a:t>4</a:t>
          </a:r>
          <a:r>
            <a:rPr lang="sr-Cyrl-RS" sz="1000" kern="1200" smtClean="0"/>
            <a:t>.</a:t>
          </a:r>
          <a:r>
            <a:rPr lang="en-US" sz="1000" kern="1200" dirty="0" smtClean="0"/>
            <a:t>4</a:t>
          </a:r>
          <a:r>
            <a:rPr lang="sr-Cyrl-RS" sz="1000" kern="1200" dirty="0" smtClean="0"/>
            <a:t>10.000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 smtClean="0"/>
            <a:t>динара</a:t>
          </a:r>
          <a:endParaRPr lang="en-US" sz="1000" kern="1200" dirty="0"/>
        </a:p>
      </dsp:txBody>
      <dsp:txXfrm>
        <a:off x="4180089" y="2589143"/>
        <a:ext cx="1332205" cy="1332205"/>
      </dsp:txXfrm>
    </dsp:sp>
    <dsp:sp modelId="{72DE4213-15E1-4436-8045-C055E8A54EDE}">
      <dsp:nvSpPr>
        <dsp:cNvPr id="0" name=""/>
        <dsp:cNvSpPr/>
      </dsp:nvSpPr>
      <dsp:spPr>
        <a:xfrm>
          <a:off x="2664884" y="3470764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38"/>
                <a:satOff val="724"/>
                <a:lumOff val="3367"/>
                <a:alphaOff val="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Примања од продаје нефинансијске </a:t>
          </a:r>
          <a:r>
            <a:rPr lang="sr-Cyrl-RS" sz="1000" kern="1200" dirty="0" smtClean="0"/>
            <a:t>имовине 1.000.000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2664884" y="3470764"/>
        <a:ext cx="1332205" cy="1332205"/>
      </dsp:txXfrm>
    </dsp:sp>
    <dsp:sp modelId="{91CFC9CD-FF79-40EF-A271-A8DBB0423AC2}">
      <dsp:nvSpPr>
        <dsp:cNvPr id="0" name=""/>
        <dsp:cNvSpPr/>
      </dsp:nvSpPr>
      <dsp:spPr>
        <a:xfrm>
          <a:off x="1162204" y="2603192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47"/>
                <a:satOff val="905"/>
                <a:lumOff val="4208"/>
                <a:alphaOff val="25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Примања од продаје финансијске имовине </a:t>
          </a:r>
          <a:r>
            <a:rPr lang="sr-Cyrl-RS" sz="1000" kern="1200" dirty="0" smtClean="0"/>
            <a:t>55.000.000</a:t>
          </a:r>
          <a:r>
            <a:rPr lang="sr-Cyrl-RS" sz="1000" kern="1200" dirty="0" smtClean="0">
              <a:solidFill>
                <a:srgbClr val="FF0000"/>
              </a:solidFill>
            </a:rPr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162204" y="2603192"/>
        <a:ext cx="1332205" cy="1332205"/>
      </dsp:txXfrm>
    </dsp:sp>
    <dsp:sp modelId="{FC69A2CE-A671-47B5-8CD8-544465E52E9C}">
      <dsp:nvSpPr>
        <dsp:cNvPr id="0" name=""/>
        <dsp:cNvSpPr/>
      </dsp:nvSpPr>
      <dsp:spPr>
        <a:xfrm>
          <a:off x="1162204" y="868047"/>
          <a:ext cx="1332205" cy="1332205"/>
        </a:xfrm>
        <a:prstGeom prst="ellipse">
          <a:avLst/>
        </a:prstGeom>
        <a:gradFill rotWithShape="0">
          <a:gsLst>
            <a:gs pos="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51000"/>
                <a:satMod val="130000"/>
              </a:schemeClr>
            </a:gs>
            <a:gs pos="8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3000"/>
                <a:satMod val="130000"/>
              </a:schemeClr>
            </a:gs>
            <a:gs pos="100000">
              <a:schemeClr val="accent4">
                <a:shade val="80000"/>
                <a:alpha val="50000"/>
                <a:hueOff val="-57"/>
                <a:satOff val="1086"/>
                <a:lumOff val="5050"/>
                <a:alphaOff val="3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000" kern="1200" dirty="0"/>
            <a:t>Пренета средства из ранијих година</a:t>
          </a:r>
          <a:r>
            <a:rPr lang="sr-Latn-RS" sz="1000" kern="1200" dirty="0"/>
            <a:t> </a:t>
          </a:r>
          <a:r>
            <a:rPr lang="sr-Cyrl-RS" sz="1000" kern="1200" dirty="0" smtClean="0"/>
            <a:t>7.880.000</a:t>
          </a:r>
          <a:r>
            <a:rPr lang="sr-Latn-RS" sz="1000" kern="1200" dirty="0" smtClean="0"/>
            <a:t> </a:t>
          </a:r>
          <a:r>
            <a:rPr lang="sr-Cyrl-RS" sz="1000" kern="1200" dirty="0"/>
            <a:t>динара</a:t>
          </a:r>
          <a:endParaRPr lang="en-US" sz="1000" kern="1200" dirty="0"/>
        </a:p>
      </dsp:txBody>
      <dsp:txXfrm>
        <a:off x="1162204" y="868047"/>
        <a:ext cx="1332205" cy="133220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1/31/2019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77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0540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53174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71558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pPr/>
              <a:t>1/31/2019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openclipart.org/detail/171507/money-pot-by-gnokii-171507" TargetMode="External"/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1260"/>
            <a:ext cx="7772400" cy="1470025"/>
          </a:xfrm>
        </p:spPr>
        <p:txBody>
          <a:bodyPr>
            <a:normAutofit/>
          </a:bodyPr>
          <a:lstStyle/>
          <a:p>
            <a:r>
              <a:rPr lang="sr-Cyrl-RS" dirty="0" smtClean="0"/>
              <a:t>ОПШТИНА ЋИЋЕВАЦ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97792"/>
            <a:ext cx="6400800" cy="1600200"/>
          </a:xfrm>
        </p:spPr>
        <p:txBody>
          <a:bodyPr/>
          <a:lstStyle/>
          <a:p>
            <a:r>
              <a:rPr lang="sr-Cyrl-RS" dirty="0"/>
              <a:t>ВОДИЧ КРОЗ </a:t>
            </a:r>
            <a:r>
              <a:rPr lang="sr-Cyrl-RS" dirty="0" smtClean="0"/>
              <a:t> ОДЛУКУ </a:t>
            </a:r>
            <a:r>
              <a:rPr lang="sr-Cyrl-RS" dirty="0"/>
              <a:t>О БУЏЕТУ за </a:t>
            </a:r>
            <a:r>
              <a:rPr lang="sr-Cyrl-RS" dirty="0" smtClean="0"/>
              <a:t>2019. </a:t>
            </a:r>
            <a:r>
              <a:rPr lang="sr-Cyrl-RS" dirty="0"/>
              <a:t>годину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lum bright="-8000" contrast="40000"/>
          </a:blip>
          <a:srcRect/>
          <a:stretch>
            <a:fillRect/>
          </a:stretch>
        </p:blipFill>
        <p:spPr bwMode="auto">
          <a:xfrm>
            <a:off x="7162800" y="0"/>
            <a:ext cx="1390650" cy="2343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42155704"/>
      </p:ext>
    </p:extLst>
  </p:cSld>
  <p:clrMapOvr>
    <a:masterClrMapping/>
  </p:clrMapOvr>
  <p:extLst mod="1">
    <p:ext uri="{E180D4A7-C9FB-4DFB-919C-405C955672EB}">
      <p14:showEvtLst xmlns=""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2900" b="1" dirty="0"/>
              <a:t>Структура планираних прихода и примања за </a:t>
            </a:r>
            <a:r>
              <a:rPr lang="sr-Cyrl-RS" sz="2900" b="1" dirty="0" smtClean="0"/>
              <a:t>2019. </a:t>
            </a:r>
            <a:r>
              <a:rPr lang="sr-Cyrl-RS" sz="2900" b="1" dirty="0"/>
              <a:t>годину</a:t>
            </a:r>
            <a:endParaRPr lang="en-US" sz="29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="" xmlns:a16="http://schemas.microsoft.com/office/drawing/2014/main" id="{FD690970-CB48-4F14-9964-6D469EC66B8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781781499"/>
              </p:ext>
            </p:extLst>
          </p:nvPr>
        </p:nvGraphicFramePr>
        <p:xfrm>
          <a:off x="1115616" y="1667235"/>
          <a:ext cx="6912768" cy="4439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173616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="" xmlns:a16="http://schemas.microsoft.com/office/drawing/2014/main" id="{087E60ED-409A-4469-8A69-9AF5DEC571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274638"/>
            <a:ext cx="8284524" cy="1143000"/>
          </a:xfrm>
        </p:spPr>
        <p:txBody>
          <a:bodyPr>
            <a:normAutofit/>
          </a:bodyPr>
          <a:lstStyle/>
          <a:p>
            <a:r>
              <a:rPr lang="sr-Cyrl-RS" sz="2800" dirty="0"/>
              <a:t>Које промене у буџету се очекују у односу на текућу </a:t>
            </a:r>
            <a:r>
              <a:rPr lang="sr-Cyrl-RS" sz="2800" dirty="0" smtClean="0"/>
              <a:t>2019. </a:t>
            </a:r>
            <a:r>
              <a:rPr lang="sr-Cyrl-RS" sz="2800" dirty="0"/>
              <a:t>годину?</a:t>
            </a:r>
            <a:endParaRPr lang="en-US" sz="2800" dirty="0"/>
          </a:p>
        </p:txBody>
      </p:sp>
      <p:sp>
        <p:nvSpPr>
          <p:cNvPr id="13315" name="Rectangle 3">
            <a:extLst>
              <a:ext uri="{FF2B5EF4-FFF2-40B4-BE49-F238E27FC236}">
                <a16:creationId xmlns="" xmlns:a16="http://schemas.microsoft.com/office/drawing/2014/main" id="{0E797032-4144-4533-8624-B69EB7AFB8A8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306444" y="1510506"/>
            <a:ext cx="8229600" cy="11303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sr-Cyrl-RS" dirty="0"/>
              <a:t>Пројектовано је да ће укупни планирани приходи и примања </a:t>
            </a:r>
            <a:r>
              <a:rPr lang="sr-Cyrl-RS" dirty="0" smtClean="0"/>
              <a:t>наше општине </a:t>
            </a:r>
            <a:r>
              <a:rPr lang="sr-Cyrl-RS" dirty="0"/>
              <a:t>у </a:t>
            </a:r>
            <a:r>
              <a:rPr lang="sr-Cyrl-RS" dirty="0" smtClean="0">
                <a:solidFill>
                  <a:schemeClr val="accent1"/>
                </a:solidFill>
              </a:rPr>
              <a:t>2019. </a:t>
            </a:r>
            <a:r>
              <a:rPr lang="sr-Cyrl-RS" dirty="0"/>
              <a:t>години бити </a:t>
            </a:r>
            <a:r>
              <a:rPr lang="sr-Cyrl-RS" dirty="0" smtClean="0"/>
              <a:t>345.742.550,00 динра .</a:t>
            </a:r>
            <a:endParaRPr 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="" xmlns:a16="http://schemas.microsoft.com/office/drawing/2014/main" id="{1664F881-777B-4844-A78D-FC8E175A6529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831980" y="3962401"/>
            <a:ext cx="6851650" cy="91439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Cyrl-RS" sz="2400" dirty="0"/>
              <a:t>Пројектовано је увећање </a:t>
            </a:r>
            <a:r>
              <a:rPr lang="sr-Cyrl-RS" sz="2400" b="1" dirty="0">
                <a:solidFill>
                  <a:srgbClr val="0070C0"/>
                </a:solidFill>
              </a:rPr>
              <a:t>пореских прихода</a:t>
            </a:r>
            <a:r>
              <a:rPr lang="sr-Cyrl-RS" sz="2400" dirty="0">
                <a:solidFill>
                  <a:srgbClr val="0070C0"/>
                </a:solidFill>
              </a:rPr>
              <a:t> </a:t>
            </a:r>
            <a:r>
              <a:rPr lang="sr-Cyrl-RS" sz="2400" dirty="0">
                <a:latin typeface="Calibri" panose="020F0502020204030204" pitchFamily="34" charset="0"/>
              </a:rPr>
              <a:t>за </a:t>
            </a:r>
            <a:r>
              <a:rPr lang="sr-Cyrl-RS" sz="2400" dirty="0" smtClean="0">
                <a:latin typeface="Calibri" panose="020F0502020204030204" pitchFamily="34" charset="0"/>
              </a:rPr>
              <a:t>2.500.000,00  </a:t>
            </a:r>
            <a:r>
              <a:rPr lang="sr-Cyrl-RS" sz="2400" dirty="0"/>
              <a:t>динара.</a:t>
            </a:r>
            <a:endParaRPr lang="en-US" sz="2400" dirty="0"/>
          </a:p>
        </p:txBody>
      </p:sp>
      <p:sp>
        <p:nvSpPr>
          <p:cNvPr id="13317" name="Rectangle 5">
            <a:extLst>
              <a:ext uri="{FF2B5EF4-FFF2-40B4-BE49-F238E27FC236}">
                <a16:creationId xmlns="" xmlns:a16="http://schemas.microsoft.com/office/drawing/2014/main" id="{D3B117C4-EC32-452E-9A8F-8386B304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733675"/>
            <a:ext cx="6851650" cy="189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 algn="just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3319" name="AutoShape 8">
            <a:extLst>
              <a:ext uri="{FF2B5EF4-FFF2-40B4-BE49-F238E27FC236}">
                <a16:creationId xmlns="" xmlns:a16="http://schemas.microsoft.com/office/drawing/2014/main" id="{44DB8CA7-8A08-41B6-B877-2859B67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3810001"/>
            <a:ext cx="485775" cy="914399"/>
          </a:xfrm>
          <a:prstGeom prst="upArrow">
            <a:avLst>
              <a:gd name="adj1" fmla="val 50000"/>
              <a:gd name="adj2" fmla="val 4191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53FCF31A-C414-495D-B6FB-67BE073A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798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шта се троше јавна средства</a:t>
            </a:r>
            <a:r>
              <a:rPr lang="en-US" sz="3000" b="1" dirty="0"/>
              <a:t>?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sr-Cyrl-RS" sz="1600" dirty="0"/>
              <a:t>	Буџет мора бити у равнотежи, што значи да расходи морају одговарати приходима. Укупни планирани расходи и издаци за </a:t>
            </a:r>
            <a:r>
              <a:rPr lang="sr-Cyrl-RS" sz="1600" dirty="0" smtClean="0"/>
              <a:t>2019. </a:t>
            </a:r>
            <a:r>
              <a:rPr lang="sr-Cyrl-RS" sz="1600" dirty="0"/>
              <a:t>годину у </a:t>
            </a:r>
            <a:r>
              <a:rPr lang="sr-Cyrl-RS" sz="1600" dirty="0" smtClean="0"/>
              <a:t> Одлуци </a:t>
            </a:r>
            <a:r>
              <a:rPr lang="sr-Cyrl-RS" sz="1600" dirty="0"/>
              <a:t>о буџету  износе: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</a:t>
            </a:r>
            <a:r>
              <a:rPr lang="sr-Cyrl-RS" sz="1600" dirty="0"/>
              <a:t>Расходи представљају све трошкове </a:t>
            </a:r>
            <a:r>
              <a:rPr lang="sr-Cyrl-RS" sz="1600" dirty="0" smtClean="0"/>
              <a:t>општине </a:t>
            </a:r>
            <a:r>
              <a:rPr lang="sr-Cyrl-RS" sz="1600" dirty="0"/>
              <a:t>за плате буџетских корисника, набавку роба и услуга, субвенције, дотације и трансфере, социјалну помоћ и остале трошкове које </a:t>
            </a:r>
            <a:r>
              <a:rPr lang="sr-Cyrl-RS" sz="1600" dirty="0" smtClean="0"/>
              <a:t>општина </a:t>
            </a:r>
            <a:r>
              <a:rPr lang="sr-Cyrl-RS" sz="1600" dirty="0"/>
              <a:t>обезбеђује без директне и непосредне накнаде. </a:t>
            </a:r>
            <a:endParaRPr lang="vi-VN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ИЗДАЦИ</a:t>
            </a:r>
            <a:r>
              <a:rPr lang="sr-Cyrl-RS" sz="1600" dirty="0"/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/>
              <a:t>e</a:t>
            </a:r>
            <a:r>
              <a:rPr lang="sr-Cyrl-RS" sz="1600" dirty="0"/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/>
              <a:t>РАСХОДИ И ИЗДАЦИ </a:t>
            </a:r>
            <a:r>
              <a:rPr lang="sr-Cyrl-RS" sz="1600" dirty="0"/>
              <a:t>морају се исказивати на законом прописан начин, односно морају се исказивати: по </a:t>
            </a:r>
            <a:r>
              <a:rPr lang="sr-Cyrl-RS" sz="1600" i="1" dirty="0"/>
              <a:t>програмима</a:t>
            </a:r>
            <a:r>
              <a:rPr lang="sr-Cyrl-RS" sz="1600" dirty="0"/>
              <a:t> који показују колико се троши за извршавање основних надлежности и стратешких циљева </a:t>
            </a:r>
            <a:r>
              <a:rPr lang="sr-Cyrl-RS" sz="1600" dirty="0" smtClean="0"/>
              <a:t>општине; </a:t>
            </a:r>
            <a:r>
              <a:rPr lang="sr-Cyrl-RS" sz="1600" dirty="0"/>
              <a:t>по </a:t>
            </a:r>
            <a:r>
              <a:rPr lang="sr-Cyrl-RS" sz="1600" i="1" dirty="0"/>
              <a:t>основној намени </a:t>
            </a:r>
            <a:r>
              <a:rPr lang="sr-Cyrl-RS" sz="1600" dirty="0"/>
              <a:t>која показује за коју врсту трошка се средства издвајају; по </a:t>
            </a:r>
            <a:r>
              <a:rPr lang="sr-Cyrl-RS" sz="1600" i="1" dirty="0"/>
              <a:t>функцији</a:t>
            </a:r>
            <a:r>
              <a:rPr lang="sr-Cyrl-RS" sz="1600" dirty="0"/>
              <a:t> која показује функционалну намену за одређену област и по </a:t>
            </a:r>
            <a:r>
              <a:rPr lang="sr-Cyrl-RS" sz="1600" i="1" dirty="0"/>
              <a:t>корисницима буџета </a:t>
            </a:r>
            <a:r>
              <a:rPr lang="sr-Cyrl-RS" sz="1600" dirty="0"/>
              <a:t>што показује организацију рада </a:t>
            </a:r>
            <a:r>
              <a:rPr lang="sr-Cyrl-RS" sz="1600" dirty="0" smtClean="0"/>
              <a:t>општине</a:t>
            </a:r>
            <a:r>
              <a:rPr lang="sr-Cyrl-RS" sz="1600" dirty="0"/>
              <a:t>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b="1" dirty="0" smtClean="0"/>
              <a:t>473.655.453 </a:t>
            </a:r>
            <a:r>
              <a:rPr lang="sr-Cyrl-RS" b="1" dirty="0"/>
              <a:t>динара</a:t>
            </a:r>
            <a:endParaRPr lang="sr-Latn-RS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/>
              <a:t>Шта су расходи и издаци буџета?</a:t>
            </a:r>
            <a:endParaRPr lang="en-US" dirty="0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948562868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022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пројектованих расхода и издатака буџета за </a:t>
            </a:r>
            <a:r>
              <a:rPr lang="sr-Cyrl-RS" sz="3000" b="1" dirty="0" smtClean="0"/>
              <a:t>2019. </a:t>
            </a:r>
            <a:r>
              <a:rPr lang="sr-Cyrl-RS" sz="3000" b="1" dirty="0"/>
              <a:t>годину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61947453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0DA96AB-1BB4-4AFB-8B9B-A1AEF83C5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="" xmlns:a16="http://schemas.microsoft.com/office/drawing/2014/main" id="{A58B7940-79B6-454A-BE8A-26FB06AC5A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08319958"/>
              </p:ext>
            </p:extLst>
          </p:nvPr>
        </p:nvGraphicFramePr>
        <p:xfrm>
          <a:off x="1187624" y="1916832"/>
          <a:ext cx="6181725" cy="4048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="" xmlns:a16="http://schemas.microsoft.com/office/drawing/2014/main" id="{E0A478F6-E136-4D8F-AFEC-D3F880B13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200" b="1" dirty="0"/>
              <a:t>Структура пројектованих расхода и издатака буџета</a:t>
            </a:r>
            <a:r>
              <a:rPr lang="sr-Cyrl-RS" b="1" dirty="0"/>
              <a:t> </a:t>
            </a:r>
            <a:r>
              <a:rPr lang="sr-Cyrl-RS" sz="3200" b="1" dirty="0"/>
              <a:t>за </a:t>
            </a:r>
            <a:r>
              <a:rPr lang="sr-Cyrl-RS" sz="3200" b="1" dirty="0" smtClean="0"/>
              <a:t>2019. </a:t>
            </a:r>
            <a:r>
              <a:rPr lang="sr-Cyrl-RS" sz="3200" b="1" dirty="0"/>
              <a:t>годину</a:t>
            </a:r>
            <a:endParaRPr lang="en-US" sz="3200" b="1" dirty="0"/>
          </a:p>
        </p:txBody>
      </p:sp>
    </p:spTree>
    <p:extLst>
      <p:ext uri="{BB962C8B-B14F-4D97-AF65-F5344CB8AC3E}">
        <p14:creationId xmlns="" xmlns:p14="http://schemas.microsoft.com/office/powerpoint/2010/main" val="2688675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=""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262019"/>
            <a:ext cx="8229600" cy="830263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prstClr val="black"/>
                </a:solidFill>
              </a:rPr>
              <a:t>Које промене у буџету се очекују у </a:t>
            </a:r>
            <a:r>
              <a:rPr lang="sr-Cyrl-RS" sz="2800" dirty="0" smtClean="0">
                <a:solidFill>
                  <a:prstClr val="black"/>
                </a:solidFill>
              </a:rPr>
              <a:t> текућој 2019 години?</a:t>
            </a:r>
            <a:endParaRPr lang="sr-Latn-RS" altLang="en-US" sz="2800" dirty="0"/>
          </a:p>
        </p:txBody>
      </p:sp>
      <p:sp>
        <p:nvSpPr>
          <p:cNvPr id="17411" name="Rectangle 3">
            <a:extLst>
              <a:ext uri="{FF2B5EF4-FFF2-40B4-BE49-F238E27FC236}">
                <a16:creationId xmlns=""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480253" y="1092282"/>
            <a:ext cx="8229600" cy="1130300"/>
          </a:xfrm>
        </p:spPr>
        <p:txBody>
          <a:bodyPr>
            <a:normAutofit/>
          </a:bodyPr>
          <a:lstStyle/>
          <a:p>
            <a:pPr marL="28575" indent="0" algn="just">
              <a:buNone/>
            </a:pPr>
            <a:r>
              <a:rPr lang="sr-Cyrl-RS" sz="2000" dirty="0"/>
              <a:t>Пројектовано је да ће укупни планирани трошкови (расходи и издаци) </a:t>
            </a:r>
            <a:r>
              <a:rPr lang="sr-Cyrl-RS" sz="2000" dirty="0" smtClean="0"/>
              <a:t> наше </a:t>
            </a:r>
            <a:r>
              <a:rPr lang="sr-Cyrl-RS" sz="2000" dirty="0"/>
              <a:t>општине за </a:t>
            </a:r>
            <a:r>
              <a:rPr lang="sr-Cyrl-R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</a:t>
            </a:r>
            <a:r>
              <a:rPr lang="sr-Cyrl-R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r>
              <a:rPr lang="sr-Cyrl-RS" sz="2000" dirty="0" smtClean="0"/>
              <a:t> </a:t>
            </a:r>
            <a:r>
              <a:rPr lang="sr-Cyrl-RS" sz="2000" dirty="0"/>
              <a:t>годину бити </a:t>
            </a:r>
            <a:r>
              <a:rPr lang="sr-Cyrl-RS" sz="2000" dirty="0" smtClean="0"/>
              <a:t>повећани </a:t>
            </a:r>
            <a:r>
              <a:rPr lang="sr-Cyrl-RS" sz="2000" dirty="0"/>
              <a:t>у односу на последњу измену Одлуке о буџету за </a:t>
            </a:r>
            <a:r>
              <a:rPr lang="sr-Cyrl-RS" sz="2000" dirty="0" smtClean="0">
                <a:solidFill>
                  <a:schemeClr val="accent3">
                    <a:lumMod val="75000"/>
                  </a:schemeClr>
                </a:solidFill>
              </a:rPr>
              <a:t>2018.</a:t>
            </a:r>
            <a:r>
              <a:rPr lang="sr-Cyrl-RS" sz="2000" dirty="0" smtClean="0"/>
              <a:t> </a:t>
            </a:r>
            <a:r>
              <a:rPr lang="sr-Cyrl-RS" sz="2000" dirty="0"/>
              <a:t>годину за </a:t>
            </a:r>
            <a:r>
              <a:rPr lang="sr-Cyrl-RS" sz="2000" dirty="0" smtClean="0"/>
              <a:t>4</a:t>
            </a:r>
            <a:r>
              <a:rPr lang="en-US" sz="2000" dirty="0" smtClean="0"/>
              <a:t>0</a:t>
            </a:r>
            <a:r>
              <a:rPr lang="sr-Cyrl-RS" sz="2000" dirty="0" smtClean="0"/>
              <a:t>.000.000,00 динара .</a:t>
            </a:r>
            <a:endParaRPr lang="en-US" sz="2000" dirty="0"/>
          </a:p>
          <a:p>
            <a:pPr marL="28575" indent="0" eaLnBrk="1" hangingPunct="1">
              <a:buFontTx/>
              <a:buNone/>
            </a:pPr>
            <a:endParaRPr lang="sr-Latn-RS" altLang="en-US" sz="2000" dirty="0"/>
          </a:p>
        </p:txBody>
      </p:sp>
      <p:sp>
        <p:nvSpPr>
          <p:cNvPr id="16388" name="Rectangle 4">
            <a:extLst>
              <a:ext uri="{FF2B5EF4-FFF2-40B4-BE49-F238E27FC236}">
                <a16:creationId xmlns=""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2051720" y="2492896"/>
            <a:ext cx="6851650" cy="1562415"/>
          </a:xfrm>
        </p:spPr>
        <p:txBody>
          <a:bodyPr rtlCol="0">
            <a:normAutofit/>
          </a:bodyPr>
          <a:lstStyle/>
          <a:p>
            <a:pPr lvl="0"/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 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2.000.000,00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Пројектовано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300.000,00</a:t>
            </a:r>
            <a:r>
              <a:rPr lang="sr-Cyrl-RS" sz="16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социјалну заштиту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за 10.000.000,00 динара.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=""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3" y="4635419"/>
            <a:ext cx="6851650" cy="1242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0"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4.000.000,00 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дотација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2.000.000,00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</a:t>
            </a:r>
            <a:r>
              <a:rPr lang="sr-Cyrl-RS" sz="16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Cyrl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=""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38" y="2820988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=""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1450" y="4625975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=""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5160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396" y="116632"/>
            <a:ext cx="7787208" cy="778098"/>
          </a:xfrm>
        </p:spPr>
        <p:txBody>
          <a:bodyPr>
            <a:normAutofit/>
          </a:bodyPr>
          <a:lstStyle/>
          <a:p>
            <a:r>
              <a:rPr lang="sr-Cyrl-RS" sz="3000" b="1" dirty="0"/>
              <a:t>Планирани расходи буџета по програмима</a:t>
            </a:r>
            <a:endParaRPr lang="en-US" sz="3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F9E40ABB-A4CD-4E37-AFCB-CC1877536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506719850"/>
              </p:ext>
            </p:extLst>
          </p:nvPr>
        </p:nvGraphicFramePr>
        <p:xfrm>
          <a:off x="91846" y="980729"/>
          <a:ext cx="8960308" cy="573321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696178">
                  <a:extLst>
                    <a:ext uri="{9D8B030D-6E8A-4147-A177-3AD203B41FA5}">
                      <a16:colId xmlns="" xmlns:a16="http://schemas.microsoft.com/office/drawing/2014/main" val="1754900752"/>
                    </a:ext>
                  </a:extLst>
                </a:gridCol>
                <a:gridCol w="2520280">
                  <a:extLst>
                    <a:ext uri="{9D8B030D-6E8A-4147-A177-3AD203B41FA5}">
                      <a16:colId xmlns="" xmlns:a16="http://schemas.microsoft.com/office/drawing/2014/main" val="826029379"/>
                    </a:ext>
                  </a:extLst>
                </a:gridCol>
                <a:gridCol w="1743850">
                  <a:extLst>
                    <a:ext uri="{9D8B030D-6E8A-4147-A177-3AD203B41FA5}">
                      <a16:colId xmlns="" xmlns:a16="http://schemas.microsoft.com/office/drawing/2014/main" val="2943394881"/>
                    </a:ext>
                  </a:extLst>
                </a:gridCol>
              </a:tblGrid>
              <a:tr h="447100"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Назив програма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Средства из Нацрта Одлуке о буџету за </a:t>
                      </a:r>
                      <a:r>
                        <a:rPr lang="sr-Cyrl-RS" sz="1200" dirty="0" smtClean="0"/>
                        <a:t>2019. </a:t>
                      </a:r>
                      <a:r>
                        <a:rPr lang="sr-Cyrl-RS" sz="1200" dirty="0"/>
                        <a:t>годину  (износ у динарима)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%  буџета по програму 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7739698"/>
                  </a:ext>
                </a:extLst>
              </a:tr>
              <a:tr h="262879">
                <a:tc>
                  <a:txBody>
                    <a:bodyPr/>
                    <a:lstStyle/>
                    <a:p>
                      <a:r>
                        <a:rPr lang="sr-Cyrl-RS" sz="1200" kern="1200" dirty="0">
                          <a:effectLst/>
                        </a:rPr>
                        <a:t>Програм 1. Становање, урбанизам и просторно планирање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16.000.000,00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0270337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2. Комуналне делатности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33.000.000,00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7%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9886382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3. Локални економски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9.000.000,00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2%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8287674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4. Развој туризма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/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/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6739703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5. Пољопривреда и рурални развој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8.000.000,00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2%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6524436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6. Заштита животне средине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45616700"/>
                  </a:ext>
                </a:extLst>
              </a:tr>
              <a:tr h="324868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7. Организација саобраћаја и саобраћајна инфраструктура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35.000.000,00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7%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80014335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8. Предшколско васпитање и образовање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43.210.000,00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9%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6219187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9. Основно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18.485.000,00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4%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6655610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200" dirty="0"/>
                        <a:t>Програм 10. Средње образовање и васпитање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2.000.000,00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0,5%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1538964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11. Социјална и дечија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34.750.000,00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7%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14730366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12. Здравствена заштита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10.000.000,00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2%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43777792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13. Развој културе и информисања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17.300.000,00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4%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84141709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14. Развој спорта и омладине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13.105.000,00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12639953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15. Опште услуге локалне самоуправе 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120.835.000,00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25,5%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49910891"/>
                  </a:ext>
                </a:extLst>
              </a:tr>
              <a:tr h="268260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16. Политички систем локалне самоуправе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32.078.650,00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7%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66446889"/>
                  </a:ext>
                </a:extLst>
              </a:tr>
              <a:tr h="287707">
                <a:tc>
                  <a:txBody>
                    <a:bodyPr/>
                    <a:lstStyle/>
                    <a:p>
                      <a:r>
                        <a:rPr lang="sr-Cyrl-RS" sz="1200" dirty="0"/>
                        <a:t>Програм 17. Енергетска ефикасност  и обновљиви извори енергије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77.891.803,00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sz="1000" dirty="0" smtClean="0"/>
                        <a:t>16%</a:t>
                      </a:r>
                      <a:endParaRPr lang="en-US" sz="10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9978124"/>
                  </a:ext>
                </a:extLst>
              </a:tr>
              <a:tr h="357680">
                <a:tc>
                  <a:txBody>
                    <a:bodyPr/>
                    <a:lstStyle/>
                    <a:p>
                      <a:r>
                        <a:rPr lang="sr-Cyrl-RS" sz="1400" dirty="0"/>
                        <a:t>Укупни расходи по програмима</a:t>
                      </a: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473.655.453,00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90115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227404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sr-Cyrl-RS" sz="3100" b="1" dirty="0"/>
              <a:t>Структура планираних расхода по буџетским програмима</a:t>
            </a:r>
            <a:endParaRPr lang="en-US" sz="2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35CA3346-52C3-4B96-A757-C775AAA1D5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821884230"/>
              </p:ext>
            </p:extLst>
          </p:nvPr>
        </p:nvGraphicFramePr>
        <p:xfrm>
          <a:off x="827585" y="1484784"/>
          <a:ext cx="6792416" cy="48715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2345339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sz="3000" b="1" dirty="0"/>
              <a:t>Планирани расходи буџета расподељени по директним и индиректним буџетским корисницима</a:t>
            </a:r>
            <a:endParaRPr lang="en-US" sz="3000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556369605"/>
              </p:ext>
            </p:extLst>
          </p:nvPr>
        </p:nvGraphicFramePr>
        <p:xfrm>
          <a:off x="683569" y="1417633"/>
          <a:ext cx="7488833" cy="5244522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57754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278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4286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05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4559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Р. </a:t>
                      </a:r>
                      <a:r>
                        <a:rPr lang="en-US" sz="1200" dirty="0" err="1">
                          <a:effectLst/>
                        </a:rPr>
                        <a:t>бр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Назив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sr-Cyrl-RS" sz="1200" dirty="0">
                          <a:effectLst/>
                        </a:rPr>
                        <a:t>буџетског </a:t>
                      </a:r>
                      <a:r>
                        <a:rPr lang="en-US" sz="1200" dirty="0" err="1">
                          <a:effectLst/>
                        </a:rPr>
                        <a:t>корисника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Средства из Нацрта Одлуке о буџету за </a:t>
                      </a:r>
                      <a:r>
                        <a:rPr lang="sr-Cyrl-RS" sz="1200" dirty="0" smtClean="0"/>
                        <a:t>2019. </a:t>
                      </a:r>
                      <a:r>
                        <a:rPr lang="sr-Cyrl-RS" sz="1200" dirty="0"/>
                        <a:t>годину  (износ у динарима)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200" dirty="0"/>
                        <a:t>%  буџета по кориснику</a:t>
                      </a:r>
                      <a:endParaRPr lang="en-US" sz="1200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Скупштина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sr-Cyrl-RS" sz="1500" smtClean="0">
                          <a:effectLst/>
                        </a:rPr>
                        <a:t>општине</a:t>
                      </a: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11.604.650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472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  <a:latin typeface="Times New Roman"/>
                          <a:ea typeface="Times New Roman"/>
                        </a:rPr>
                        <a:t>Председник</a:t>
                      </a:r>
                      <a:r>
                        <a:rPr lang="sr-Cyrl-RS" sz="1500" baseline="0" dirty="0" smtClean="0">
                          <a:effectLst/>
                          <a:latin typeface="Times New Roman"/>
                          <a:ea typeface="Times New Roman"/>
                        </a:rPr>
                        <a:t> општине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12.914.000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</a:rPr>
                        <a:t>Општинско веће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7.560.000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RS" sz="1500" dirty="0" smtClean="0">
                          <a:effectLst/>
                        </a:rPr>
                        <a:t>Општинска  </a:t>
                      </a:r>
                      <a:r>
                        <a:rPr lang="en-US" sz="1500" dirty="0" err="1">
                          <a:effectLst/>
                        </a:rPr>
                        <a:t>управа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21</a:t>
                      </a: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  <a:r>
                        <a:rPr lang="en-US" sz="1200" dirty="0" smtClean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06.803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</a:rPr>
                        <a:t>Општинско</a:t>
                      </a:r>
                      <a:r>
                        <a:rPr lang="sr-Cyrl-RS" sz="1500" baseline="0" dirty="0" smtClean="0">
                          <a:effectLst/>
                        </a:rPr>
                        <a:t> </a:t>
                      </a:r>
                      <a:r>
                        <a:rPr lang="en-US" sz="1500" dirty="0" smtClean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правобранилаштво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1.770.000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36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6.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Месне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заједнице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3.000.000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635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</a:rPr>
                        <a:t>Народна библиотека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17.300.000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8.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  <a:latin typeface="Times New Roman"/>
                          <a:ea typeface="Times New Roman"/>
                        </a:rPr>
                        <a:t>Дом</a:t>
                      </a:r>
                      <a:r>
                        <a:rPr lang="sr-Cyrl-RS" sz="1500" baseline="0" dirty="0" smtClean="0">
                          <a:effectLst/>
                          <a:latin typeface="Times New Roman"/>
                          <a:ea typeface="Times New Roman"/>
                        </a:rPr>
                        <a:t> здравља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9.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err="1">
                          <a:effectLst/>
                        </a:rPr>
                        <a:t>Центар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за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социјални</a:t>
                      </a:r>
                      <a:r>
                        <a:rPr lang="en-US" sz="1500" dirty="0">
                          <a:effectLst/>
                        </a:rPr>
                        <a:t> </a:t>
                      </a:r>
                      <a:r>
                        <a:rPr lang="en-US" sz="1500" dirty="0" err="1">
                          <a:effectLst/>
                        </a:rPr>
                        <a:t>рад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12.700.000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П</a:t>
                      </a:r>
                      <a:r>
                        <a:rPr lang="sr-Cyrl-RS" sz="1500" dirty="0" err="1">
                          <a:effectLst/>
                        </a:rPr>
                        <a:t>редшколска</a:t>
                      </a:r>
                      <a:r>
                        <a:rPr lang="sr-Cyrl-RS" sz="1500" dirty="0">
                          <a:effectLst/>
                        </a:rPr>
                        <a:t> установа 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43.210.000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11.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  <a:latin typeface="Times New Roman"/>
                          <a:ea typeface="Times New Roman"/>
                        </a:rPr>
                        <a:t>СЦ</a:t>
                      </a:r>
                      <a:r>
                        <a:rPr lang="sr-Cyrl-RS" sz="1500" baseline="0" dirty="0" smtClean="0">
                          <a:effectLst/>
                          <a:latin typeface="Times New Roman"/>
                          <a:ea typeface="Times New Roman"/>
                        </a:rPr>
                        <a:t> Ћићевац , ЈУ СЦ Сталаћ-Град Сталаћ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11.905.000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500" dirty="0" smtClean="0">
                          <a:effectLst/>
                          <a:latin typeface="Times New Roman"/>
                          <a:ea typeface="Times New Roman"/>
                        </a:rPr>
                        <a:t>Основно и средње образовање</a:t>
                      </a: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200" dirty="0" smtClean="0">
                          <a:effectLst/>
                          <a:latin typeface="Times New Roman"/>
                          <a:ea typeface="Times New Roman"/>
                        </a:rPr>
                        <a:t>20.485.000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14.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15.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16.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17.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7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18.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8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19.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19"/>
                  </a:ext>
                </a:extLst>
              </a:tr>
              <a:tr h="21191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У К У П Н О:</a:t>
                      </a:r>
                      <a:endParaRPr lang="en-US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mtClean="0">
                          <a:effectLst/>
                          <a:latin typeface="Times New Roman"/>
                          <a:ea typeface="Times New Roman"/>
                        </a:rPr>
                        <a:t>473.655.453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761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07943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000" b="1" dirty="0">
                <a:latin typeface="+mj-lt"/>
                <a:ea typeface="+mj-ea"/>
                <a:cs typeface="+mj-cs"/>
              </a:rPr>
              <a:t>Увод у јавну расправу </a:t>
            </a:r>
            <a:r>
              <a:rPr lang="sr-Cyrl-RS" sz="3000" b="1" dirty="0" smtClean="0">
                <a:latin typeface="+mj-lt"/>
                <a:ea typeface="+mj-ea"/>
                <a:cs typeface="+mj-cs"/>
              </a:rPr>
              <a:t>одлуке </a:t>
            </a:r>
            <a:r>
              <a:rPr lang="sr-Cyrl-RS" sz="3000" b="1" dirty="0">
                <a:latin typeface="+mj-lt"/>
                <a:ea typeface="+mj-ea"/>
                <a:cs typeface="+mj-cs"/>
              </a:rPr>
              <a:t>о буџету </a:t>
            </a:r>
            <a:r>
              <a:rPr lang="sr-Cyrl-RS" sz="3000" b="1" dirty="0" smtClean="0">
                <a:latin typeface="+mj-lt"/>
                <a:ea typeface="+mj-ea"/>
                <a:cs typeface="+mj-cs"/>
              </a:rPr>
              <a:t>општине Ћићевац  </a:t>
            </a:r>
            <a:r>
              <a:rPr lang="sr-Cyrl-RS" sz="3000" b="1" dirty="0">
                <a:latin typeface="+mj-lt"/>
                <a:ea typeface="+mj-ea"/>
                <a:cs typeface="+mj-cs"/>
              </a:rPr>
              <a:t>за </a:t>
            </a:r>
            <a:r>
              <a:rPr lang="sr-Cyrl-RS" sz="3000" b="1" dirty="0" smtClean="0">
                <a:latin typeface="+mj-lt"/>
                <a:ea typeface="+mj-ea"/>
                <a:cs typeface="+mj-cs"/>
              </a:rPr>
              <a:t>2019. </a:t>
            </a:r>
            <a:r>
              <a:rPr lang="sr-Cyrl-RS" sz="3000" b="1" dirty="0">
                <a:latin typeface="+mj-lt"/>
                <a:ea typeface="+mj-ea"/>
                <a:cs typeface="+mj-cs"/>
              </a:rPr>
              <a:t>годину</a:t>
            </a:r>
          </a:p>
          <a:p>
            <a:pPr algn="just"/>
            <a:endParaRPr lang="sr-Cyrl-RS" dirty="0"/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Сврха ове презентације је да на што једноставнији и разумљивији начин објасни на који начин локална самоуправа планира у </a:t>
            </a:r>
            <a:r>
              <a:rPr lang="sr-Cyrl-RS" dirty="0" smtClean="0"/>
              <a:t>текућој </a:t>
            </a:r>
            <a:r>
              <a:rPr lang="sr-Cyrl-RS" dirty="0"/>
              <a:t>години да користи јавне ресурсе како би се извршиле обавезе и задовољиле потребе грађана.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Намера нам је да Вам дамо сажет и јасан приказ </a:t>
            </a:r>
            <a:r>
              <a:rPr lang="sr-Cyrl-RS" dirty="0" smtClean="0"/>
              <a:t> </a:t>
            </a:r>
            <a:r>
              <a:rPr lang="sr-Cyrl-RS" dirty="0"/>
              <a:t>одлуке о буџету </a:t>
            </a:r>
            <a:r>
              <a:rPr lang="sr-Cyrl-RS" dirty="0" smtClean="0"/>
              <a:t>општине ћићевац 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/>
              <a:t>за </a:t>
            </a:r>
            <a:r>
              <a:rPr lang="sr-Cyrl-RS" dirty="0" smtClean="0"/>
              <a:t>2019. </a:t>
            </a:r>
            <a:r>
              <a:rPr lang="sr-Cyrl-RS" dirty="0"/>
              <a:t>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Желимо да чујемо ваше мишљење </a:t>
            </a:r>
            <a:r>
              <a:rPr lang="sr-Cyrl-RS" dirty="0" smtClean="0"/>
              <a:t>о одлуци </a:t>
            </a:r>
            <a:r>
              <a:rPr lang="sr-Cyrl-RS" dirty="0"/>
              <a:t>о буџету </a:t>
            </a:r>
            <a:r>
              <a:rPr lang="sr-Cyrl-RS" dirty="0" smtClean="0"/>
              <a:t>општине Ћићевац </a:t>
            </a:r>
            <a:r>
              <a:rPr lang="sr-Cyrl-RS" dirty="0" smtClean="0">
                <a:solidFill>
                  <a:srgbClr val="FF0000"/>
                </a:solidFill>
              </a:rPr>
              <a:t> </a:t>
            </a:r>
            <a:r>
              <a:rPr lang="sr-Cyrl-RS" dirty="0"/>
              <a:t>за </a:t>
            </a:r>
            <a:r>
              <a:rPr lang="sr-Cyrl-RS" dirty="0" smtClean="0"/>
              <a:t>2019. </a:t>
            </a:r>
            <a:r>
              <a:rPr lang="sr-Cyrl-RS" dirty="0"/>
              <a:t>годину и сугестије за унапређење. </a:t>
            </a:r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/>
              <a:t>Настојимо да кроз овај </a:t>
            </a:r>
            <a:r>
              <a:rPr lang="ru-RU" dirty="0"/>
              <a:t>транспарентан приступ унапредимо Ваше разумевање и интересовање за локалне финансије, а у перспективи очекујемо и унапређење заједничке сарадње у постављању циљева, дефинисању приоритета </a:t>
            </a:r>
            <a:r>
              <a:rPr lang="ru-RU" dirty="0" smtClean="0"/>
              <a:t> наше </a:t>
            </a:r>
            <a:r>
              <a:rPr lang="ru-RU" dirty="0"/>
              <a:t>општине. </a:t>
            </a:r>
            <a:endParaRPr lang="sr-Cyrl-RS" dirty="0"/>
          </a:p>
        </p:txBody>
      </p:sp>
    </p:spTree>
    <p:extLst>
      <p:ext uri="{BB962C8B-B14F-4D97-AF65-F5344CB8AC3E}">
        <p14:creationId xmlns="" xmlns:p14="http://schemas.microsoft.com/office/powerpoint/2010/main" val="14968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185964227"/>
              </p:ext>
            </p:extLst>
          </p:nvPr>
        </p:nvGraphicFramePr>
        <p:xfrm>
          <a:off x="899592" y="1340769"/>
          <a:ext cx="7560841" cy="5114467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41890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9193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8993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8993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8031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600" dirty="0">
                          <a:effectLst/>
                        </a:rPr>
                        <a:t>Назив пројекта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sr-Cyrl-RS" sz="1600" dirty="0">
                          <a:effectLst/>
                        </a:rPr>
                        <a:t>Планирана средства (и</a:t>
                      </a:r>
                      <a:r>
                        <a:rPr lang="en-US" sz="1600" dirty="0" err="1">
                          <a:effectLst/>
                        </a:rPr>
                        <a:t>знос</a:t>
                      </a:r>
                      <a:r>
                        <a:rPr lang="en-US" sz="1600" dirty="0">
                          <a:effectLst/>
                        </a:rPr>
                        <a:t> у </a:t>
                      </a:r>
                      <a:r>
                        <a:rPr lang="en-US" sz="1600" dirty="0" err="1">
                          <a:effectLst/>
                        </a:rPr>
                        <a:t>динарима</a:t>
                      </a:r>
                      <a:r>
                        <a:rPr lang="sr-Cyrl-RS" sz="1600" dirty="0">
                          <a:effectLst/>
                        </a:rPr>
                        <a:t>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89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20</a:t>
                      </a:r>
                      <a:r>
                        <a:rPr lang="sr-Cyrl-RS" sz="1500" dirty="0" smtClean="0">
                          <a:effectLst/>
                        </a:rPr>
                        <a:t>19.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20</a:t>
                      </a:r>
                      <a:r>
                        <a:rPr lang="sr-Cyrl-RS" sz="1500" dirty="0" smtClean="0">
                          <a:effectLst/>
                        </a:rPr>
                        <a:t>20.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 smtClean="0">
                          <a:effectLst/>
                        </a:rPr>
                        <a:t>20</a:t>
                      </a:r>
                      <a:r>
                        <a:rPr lang="sr-Cyrl-RS" sz="1500" dirty="0" smtClean="0">
                          <a:effectLst/>
                        </a:rPr>
                        <a:t>21.</a:t>
                      </a:r>
                      <a:endParaRPr lang="en-US" sz="1500" b="1" i="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Изградња секундарне водоводне мреже у насељеним местима 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50.000.000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50.000.000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Енергетска санација ОШ”Војвода Пријезда” Сталаћ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65.482.903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Асфалтирање улица</a:t>
                      </a:r>
                      <a:r>
                        <a:rPr lang="sr-Cyrl-RS" sz="1100" baseline="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на триторији општине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15.000.000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77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b="1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Рехабилитација улица новим слојем асфалта</a:t>
                      </a:r>
                      <a:endParaRPr lang="en-US" sz="1100" b="1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10.000.000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20.000.000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Бетонирање улица 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5.000.000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3.000.000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2.000.000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Изградња пешачких стаза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2.820.000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Уређење паркова и тргова 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3.000.000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Енергетска</a:t>
                      </a:r>
                      <a:r>
                        <a:rPr lang="sr-Cyrl-RS" sz="1100" baseline="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 санација зграде општине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7.908.900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Arial Narrow" pitchFamily="34" charset="0"/>
                          <a:ea typeface="Times New Roman"/>
                          <a:cs typeface="Rod" pitchFamily="49" charset="-79"/>
                        </a:rPr>
                        <a:t>Пројекат –изградња канализационе мреже у општини</a:t>
                      </a: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r-Cyrl-RS" sz="1100" dirty="0" smtClean="0">
                          <a:effectLst/>
                          <a:latin typeface="Times New Roman"/>
                          <a:ea typeface="Times New Roman"/>
                        </a:rPr>
                        <a:t>8.349.600</a:t>
                      </a: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95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2818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Arial Narrow" pitchFamily="34" charset="0"/>
                        <a:ea typeface="Times New Roman"/>
                        <a:cs typeface="Rod" pitchFamily="49" charset="-79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r>
              <a:rPr lang="sr-Cyrl-RS" sz="3000" dirty="0"/>
              <a:t>Најважнији планирани капитални пројекти</a:t>
            </a:r>
            <a:endParaRPr lang="en-US" sz="3000" dirty="0"/>
          </a:p>
        </p:txBody>
      </p:sp>
    </p:spTree>
    <p:extLst>
      <p:ext uri="{BB962C8B-B14F-4D97-AF65-F5344CB8AC3E}">
        <p14:creationId xmlns="" xmlns:p14="http://schemas.microsoft.com/office/powerpoint/2010/main" val="21742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sr-Cyrl-RS" sz="3200" dirty="0" smtClean="0"/>
              <a:t> </a:t>
            </a:r>
            <a:r>
              <a:rPr lang="sr-Cyrl-RS" sz="3200" dirty="0"/>
              <a:t>Родно одговорно буџетирање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86610"/>
          </a:xfrm>
        </p:spPr>
        <p:txBody>
          <a:bodyPr>
            <a:normAutofit fontScale="70000" lnSpcReduction="20000"/>
          </a:bodyPr>
          <a:lstStyle/>
          <a:p>
            <a:pPr algn="just"/>
            <a:endParaRPr lang="sr-Cyrl-RS" dirty="0"/>
          </a:p>
          <a:p>
            <a:pPr algn="just"/>
            <a:r>
              <a:rPr lang="sr-Cyrl-RS" sz="3300" dirty="0"/>
              <a:t>У</a:t>
            </a:r>
            <a:r>
              <a:rPr lang="en-US" sz="3300" dirty="0" err="1"/>
              <a:t>вођење</a:t>
            </a:r>
            <a:r>
              <a:rPr lang="en-US" sz="3300" dirty="0"/>
              <a:t> </a:t>
            </a:r>
            <a:r>
              <a:rPr lang="en-US" sz="3300" dirty="0" err="1"/>
              <a:t>принципа</a:t>
            </a:r>
            <a:r>
              <a:rPr lang="en-US" sz="3300" dirty="0"/>
              <a:t> </a:t>
            </a:r>
            <a:r>
              <a:rPr lang="en-US" sz="3300" dirty="0" err="1"/>
              <a:t>родне</a:t>
            </a:r>
            <a:r>
              <a:rPr lang="en-US" sz="3300" dirty="0"/>
              <a:t> </a:t>
            </a:r>
            <a:r>
              <a:rPr lang="en-US" sz="3300" dirty="0" err="1"/>
              <a:t>равноправности</a:t>
            </a:r>
            <a:r>
              <a:rPr lang="en-US" sz="3300" dirty="0"/>
              <a:t> у </a:t>
            </a:r>
            <a:r>
              <a:rPr lang="en-US" sz="3300" dirty="0" err="1"/>
              <a:t>буџетски</a:t>
            </a:r>
            <a:r>
              <a:rPr lang="en-US" sz="3300" dirty="0"/>
              <a:t> </a:t>
            </a:r>
            <a:r>
              <a:rPr lang="en-US" sz="3300" dirty="0" err="1"/>
              <a:t>процес</a:t>
            </a:r>
            <a:r>
              <a:rPr lang="sr-Cyrl-RS" sz="3300" dirty="0"/>
              <a:t> </a:t>
            </a:r>
            <a:r>
              <a:rPr lang="en-US" sz="3300" dirty="0" err="1"/>
              <a:t>доприноси</a:t>
            </a:r>
            <a:r>
              <a:rPr lang="en-US" sz="3300" dirty="0"/>
              <a:t> </a:t>
            </a:r>
            <a:r>
              <a:rPr lang="en-US" sz="3300" dirty="0" err="1"/>
              <a:t>побољшању</a:t>
            </a:r>
            <a:r>
              <a:rPr lang="en-US" sz="3300" dirty="0"/>
              <a:t> </a:t>
            </a:r>
            <a:r>
              <a:rPr lang="en-US" sz="3300" dirty="0" err="1"/>
              <a:t>ефективности</a:t>
            </a:r>
            <a:r>
              <a:rPr lang="en-US" sz="3300" dirty="0"/>
              <a:t> </a:t>
            </a:r>
            <a:r>
              <a:rPr lang="en-US" sz="3300" dirty="0" err="1"/>
              <a:t>буџета</a:t>
            </a:r>
            <a:r>
              <a:rPr lang="en-US" sz="3300" dirty="0"/>
              <a:t> и </a:t>
            </a:r>
            <a:r>
              <a:rPr lang="en-US" sz="3300" dirty="0" err="1"/>
              <a:t>омогућава</a:t>
            </a:r>
            <a:r>
              <a:rPr lang="en-US" sz="3300" dirty="0"/>
              <a:t> </a:t>
            </a:r>
            <a:r>
              <a:rPr lang="en-US" sz="3300" dirty="0" err="1"/>
              <a:t>бољи</a:t>
            </a:r>
            <a:r>
              <a:rPr lang="en-US" sz="3300" dirty="0"/>
              <a:t> </a:t>
            </a:r>
            <a:r>
              <a:rPr lang="en-US" sz="3300" dirty="0" err="1"/>
              <a:t>увид</a:t>
            </a:r>
            <a:r>
              <a:rPr lang="en-US" sz="3300" dirty="0"/>
              <a:t> у </a:t>
            </a:r>
            <a:r>
              <a:rPr lang="en-US" sz="3300" dirty="0" err="1"/>
              <a:t>користи</a:t>
            </a:r>
            <a:r>
              <a:rPr lang="en-US" sz="3300" dirty="0"/>
              <a:t> </a:t>
            </a:r>
            <a:r>
              <a:rPr lang="en-US" sz="3300" dirty="0" err="1"/>
              <a:t>које</a:t>
            </a:r>
            <a:r>
              <a:rPr lang="en-US" sz="3300" dirty="0"/>
              <a:t> </a:t>
            </a:r>
            <a:r>
              <a:rPr lang="en-US" sz="3300" dirty="0" err="1"/>
              <a:t>жене</a:t>
            </a:r>
            <a:r>
              <a:rPr lang="en-US" sz="3300" dirty="0"/>
              <a:t> и </a:t>
            </a:r>
            <a:r>
              <a:rPr lang="en-US" sz="3300" dirty="0" err="1"/>
              <a:t>мушкарци</a:t>
            </a:r>
            <a:r>
              <a:rPr lang="en-US" sz="3300" dirty="0"/>
              <a:t> </a:t>
            </a:r>
            <a:r>
              <a:rPr lang="en-US" sz="3300" dirty="0" err="1"/>
              <a:t>имају</a:t>
            </a:r>
            <a:r>
              <a:rPr lang="en-US" sz="3300" dirty="0"/>
              <a:t> </a:t>
            </a:r>
            <a:r>
              <a:rPr lang="en-US" sz="3300" dirty="0" err="1"/>
              <a:t>од</a:t>
            </a:r>
            <a:r>
              <a:rPr lang="en-US" sz="3300" dirty="0"/>
              <a:t> </a:t>
            </a:r>
            <a:r>
              <a:rPr lang="en-US" sz="3300" dirty="0" err="1"/>
              <a:t>буџетских</a:t>
            </a:r>
            <a:r>
              <a:rPr lang="en-US" sz="3300" dirty="0"/>
              <a:t> </a:t>
            </a:r>
            <a:r>
              <a:rPr lang="en-US" sz="3300" dirty="0" err="1"/>
              <a:t>средстава</a:t>
            </a:r>
            <a:r>
              <a:rPr lang="en-US" sz="3300" dirty="0"/>
              <a:t>.  </a:t>
            </a:r>
            <a:endParaRPr lang="sr-Cyrl-RS" sz="3300" dirty="0"/>
          </a:p>
          <a:p>
            <a:pPr algn="just"/>
            <a:endParaRPr lang="en-US" dirty="0"/>
          </a:p>
          <a:p>
            <a:pPr algn="just"/>
            <a:r>
              <a:rPr lang="sr-Cyrl-RS" dirty="0"/>
              <a:t>Наставили смо тренд из претходних година и проширујемо обухват уродњених информација у буџету - у складу са Законом смо у првом кварталу ове године усвојили План поступног увођења родно одговорног буџетирања за наредну </a:t>
            </a:r>
            <a:r>
              <a:rPr lang="sr-Cyrl-RS" dirty="0" smtClean="0"/>
              <a:t>2019. </a:t>
            </a:r>
            <a:r>
              <a:rPr lang="sr-Cyrl-RS" dirty="0"/>
              <a:t>годину.</a:t>
            </a:r>
          </a:p>
          <a:p>
            <a:pPr marL="0" indent="0" algn="just">
              <a:buNone/>
            </a:pPr>
            <a:endParaRPr lang="sr-Cyrl-RS" dirty="0"/>
          </a:p>
          <a:p>
            <a:pPr algn="just"/>
            <a:r>
              <a:rPr lang="sr-Cyrl-RS" dirty="0"/>
              <a:t>У складу са овим Планом </a:t>
            </a:r>
            <a:r>
              <a:rPr lang="sr-Cyrl-RS" dirty="0" smtClean="0"/>
              <a:t>– </a:t>
            </a:r>
            <a:r>
              <a:rPr lang="sr-Cyrl-RS" dirty="0"/>
              <a:t>у </a:t>
            </a:r>
            <a:r>
              <a:rPr lang="sr-Cyrl-RS" dirty="0" smtClean="0"/>
              <a:t>Одлуци </a:t>
            </a:r>
            <a:r>
              <a:rPr lang="sr-Cyrl-RS" dirty="0"/>
              <a:t>о буџету за </a:t>
            </a:r>
            <a:r>
              <a:rPr lang="sr-Cyrl-RS" dirty="0" smtClean="0"/>
              <a:t>2019. </a:t>
            </a:r>
            <a:r>
              <a:rPr lang="sr-Cyrl-RS" dirty="0"/>
              <a:t>годину применили смо родно осетљиве  циљеве </a:t>
            </a:r>
            <a:r>
              <a:rPr lang="sr-Cyrl-RS" dirty="0" smtClean="0"/>
              <a:t>и </a:t>
            </a:r>
            <a:r>
              <a:rPr lang="sr-Cyrl-RS" dirty="0"/>
              <a:t>индикаторе у оквиру програма </a:t>
            </a:r>
            <a:r>
              <a:rPr lang="sr-Cyrl-RS" dirty="0" smtClean="0"/>
              <a:t>3,11 и 14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sr-Cyrl-RS" dirty="0"/>
              <a:t>и њихово остваривање ћемо </a:t>
            </a:r>
            <a:r>
              <a:rPr lang="sr-Cyrl-RS" dirty="0" smtClean="0"/>
              <a:t>пратити .</a:t>
            </a:r>
            <a:endParaRPr lang="sr-Cyrl-RS" dirty="0"/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02317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/>
          </a:p>
          <a:p>
            <a:pPr algn="just">
              <a:buFont typeface="Wingdings" panose="05000000000000000000" pitchFamily="2" charset="2"/>
              <a:buChar char="Ø"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/>
              <a:t>Ко се финансира из буџета?</a:t>
            </a:r>
            <a:endParaRPr lang="en-US" sz="3000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=""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Скупштина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општине</a:t>
            </a:r>
            <a:endParaRPr lang="ru-RU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Председник </a:t>
            </a: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Општинско </a:t>
            </a: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Општинска </a:t>
            </a: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</a:t>
            </a:r>
            <a:r>
              <a:rPr lang="ru-RU" alt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општине</a:t>
            </a:r>
            <a:endParaRPr lang="ru-RU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388" y="1520825"/>
            <a:ext cx="4038600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Индиректни корисници буџетских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 smtClean="0">
                <a:cs typeface="Calibri" panose="020F0502020204030204" pitchFamily="34" charset="0"/>
              </a:rPr>
              <a:t> 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</a:t>
            </a:r>
            <a:r>
              <a:rPr lang="ru-RU" altLang="en-US" sz="1600" dirty="0" smtClean="0">
                <a:cs typeface="Calibri" panose="020F0502020204030204" pitchFamily="34" charset="0"/>
              </a:rPr>
              <a:t> Народна </a:t>
            </a:r>
            <a:r>
              <a:rPr lang="ru-RU" altLang="en-US" sz="1600" dirty="0">
                <a:cs typeface="Calibri" panose="020F0502020204030204" pitchFamily="34" charset="0"/>
              </a:rPr>
              <a:t>библиотека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Предшколска </a:t>
            </a:r>
            <a:r>
              <a:rPr lang="ru-RU" altLang="en-US" sz="1600" dirty="0" smtClean="0">
                <a:cs typeface="Calibri" panose="020F0502020204030204" pitchFamily="34" charset="0"/>
              </a:rPr>
              <a:t>установа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Спортски </a:t>
            </a:r>
            <a:r>
              <a:rPr lang="ru-RU" altLang="en-US" sz="1600" dirty="0" smtClean="0">
                <a:cs typeface="Calibri" panose="020F0502020204030204" pitchFamily="34" charset="0"/>
              </a:rPr>
              <a:t>центар .</a:t>
            </a: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4329112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71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Cyrl-RS" sz="3000" b="1" dirty="0"/>
              <a:t>Како настаје буџет</a:t>
            </a:r>
            <a:r>
              <a:rPr lang="sr-Latn-RS" sz="3000" b="1" dirty="0"/>
              <a:t> </a:t>
            </a:r>
            <a:r>
              <a:rPr lang="sr-Cyrl-RS" sz="3000" b="1" dirty="0" smtClean="0"/>
              <a:t>општине</a:t>
            </a:r>
            <a:r>
              <a:rPr lang="sr-Cyrl-RS" sz="3000" b="1" dirty="0"/>
              <a:t>?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715070"/>
            <a:ext cx="84926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dirty="0"/>
              <a:t>БУЏЕТ </a:t>
            </a:r>
            <a:r>
              <a:rPr lang="sr-Cyrl-RS" sz="1700" dirty="0" smtClean="0"/>
              <a:t>општине </a:t>
            </a:r>
            <a:r>
              <a:rPr lang="sr-Cyrl-RS" sz="1700" dirty="0"/>
              <a:t>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/>
          </a:p>
          <a:p>
            <a:pPr algn="just"/>
            <a:r>
              <a:rPr lang="sr-Cyrl-RS" sz="1700" dirty="0"/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Из </a:t>
            </a:r>
            <a:r>
              <a:rPr lang="sr-Cyrl-RS" sz="1700" dirty="0" smtClean="0"/>
              <a:t>општинског </a:t>
            </a:r>
            <a:r>
              <a:rPr lang="sr-Cyrl-RS" sz="1700" dirty="0"/>
              <a:t>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 smtClean="0"/>
              <a:t>Председник </a:t>
            </a:r>
            <a:r>
              <a:rPr lang="sr-Cyrl-RS" sz="1700" dirty="0"/>
              <a:t>општине и локална управа спроводе </a:t>
            </a:r>
            <a:r>
              <a:rPr lang="sr-Cyrl-RS" sz="1700" dirty="0" smtClean="0"/>
              <a:t>општинску </a:t>
            </a:r>
            <a:r>
              <a:rPr lang="sr-Cyrl-RS" sz="1700" dirty="0"/>
              <a:t>политику, а главна полуга те политике и развоја је управо буџет </a:t>
            </a:r>
            <a:r>
              <a:rPr lang="sr-Cyrl-RS" sz="1700" dirty="0" smtClean="0"/>
              <a:t> општине</a:t>
            </a:r>
            <a:r>
              <a:rPr lang="sr-Cyrl-RS" sz="1700" dirty="0"/>
              <a:t>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Приликом дефинисања овог, за </a:t>
            </a:r>
            <a:r>
              <a:rPr lang="sr-Cyrl-RS" sz="1700" dirty="0" smtClean="0"/>
              <a:t>општину Ћићевац </a:t>
            </a:r>
            <a:r>
              <a:rPr lang="sr-Latn-RS" sz="1700" dirty="0" smtClean="0"/>
              <a:t> </a:t>
            </a:r>
            <a:r>
              <a:rPr lang="sr-Cyrl-RS" sz="1700" dirty="0"/>
              <a:t>најважнијег документа, руководе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/>
          </a:p>
          <a:p>
            <a:pPr algn="just"/>
            <a:r>
              <a:rPr lang="sr-Cyrl-RS" sz="1700" dirty="0"/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/>
          </a:p>
        </p:txBody>
      </p:sp>
    </p:spTree>
    <p:extLst>
      <p:ext uri="{BB962C8B-B14F-4D97-AF65-F5344CB8AC3E}">
        <p14:creationId xmlns="" xmlns:p14="http://schemas.microsoft.com/office/powerpoint/2010/main" val="264144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b="1" dirty="0"/>
              <a:t>Ко учествује у буџетском процесу</a:t>
            </a:r>
            <a:r>
              <a:rPr lang="en-US" b="1" dirty="0"/>
              <a:t>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670712595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/>
          <p:cNvSpPr/>
          <p:nvPr/>
        </p:nvSpPr>
        <p:spPr>
          <a:xfrm>
            <a:off x="6156176" y="3429000"/>
            <a:ext cx="1224136" cy="11521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/>
              <a:t>Грађани и њихова удружења</a:t>
            </a:r>
            <a:endParaRPr lang="en-US" sz="1000" dirty="0"/>
          </a:p>
        </p:txBody>
      </p:sp>
      <p:sp>
        <p:nvSpPr>
          <p:cNvPr id="6" name="Oval 5"/>
          <p:cNvSpPr/>
          <p:nvPr/>
        </p:nvSpPr>
        <p:spPr>
          <a:xfrm>
            <a:off x="5868144" y="4869160"/>
            <a:ext cx="1080120" cy="93610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/>
              <a:t>Јавна предузећа</a:t>
            </a:r>
            <a:endParaRPr lang="en-US" sz="1000" dirty="0"/>
          </a:p>
        </p:txBody>
      </p:sp>
    </p:spTree>
    <p:extLst>
      <p:ext uri="{BB962C8B-B14F-4D97-AF65-F5344CB8AC3E}">
        <p14:creationId xmlns="" xmlns:p14="http://schemas.microsoft.com/office/powerpoint/2010/main" val="146847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="" xmlns:p14="http://schemas.microsoft.com/office/powerpoint/2010/main" val="2421372878"/>
              </p:ext>
            </p:extLst>
          </p:nvPr>
        </p:nvGraphicFramePr>
        <p:xfrm>
          <a:off x="539552" y="1700808"/>
          <a:ext cx="7749480" cy="4526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00695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Cyrl-RS" sz="2800" b="1" dirty="0"/>
              <a:t>Како се пуни </a:t>
            </a:r>
            <a:r>
              <a:rPr lang="sr-Cyrl-RS" sz="2800" b="1" dirty="0" smtClean="0"/>
              <a:t>општинска </a:t>
            </a:r>
            <a:r>
              <a:rPr lang="sr-Cyrl-RS" sz="2800" b="1" dirty="0"/>
              <a:t>каса?</a:t>
            </a:r>
            <a:endParaRPr lang="sr-Latn-RS" sz="2800" b="1" dirty="0"/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72" y="1001818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/>
              <a:t>Укупни планирани </a:t>
            </a:r>
            <a:r>
              <a:rPr lang="sr-Cyrl-RS" sz="1600" b="1" dirty="0"/>
              <a:t>јавни приходи и примања </a:t>
            </a:r>
            <a:r>
              <a:rPr lang="sr-Cyrl-RS" sz="1600" dirty="0" smtClean="0"/>
              <a:t>општине</a:t>
            </a:r>
            <a:r>
              <a:rPr lang="sr-Cyrl-RS" sz="1600" dirty="0" smtClean="0">
                <a:solidFill>
                  <a:srgbClr val="FF0000"/>
                </a:solidFill>
              </a:rPr>
              <a:t> Ћићевац  </a:t>
            </a:r>
            <a:r>
              <a:rPr lang="sr-Cyrl-RS" sz="1600" dirty="0"/>
              <a:t>за </a:t>
            </a:r>
            <a:r>
              <a:rPr lang="sr-Cyrl-RS" sz="1600" dirty="0" smtClean="0"/>
              <a:t>2019. </a:t>
            </a:r>
            <a:r>
              <a:rPr lang="sr-Cyrl-RS" sz="1600" dirty="0"/>
              <a:t>годину износе</a:t>
            </a:r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endParaRPr lang="sr-Cyrl-RS" sz="1600" dirty="0"/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algn="just"/>
            <a:r>
              <a:rPr lang="sr-Cyrl-RS" sz="1600" dirty="0"/>
              <a:t>Нацртом одлуке о буџету </a:t>
            </a:r>
            <a:r>
              <a:rPr lang="sr-Cyrl-RS" sz="1600" dirty="0" smtClean="0"/>
              <a:t>општине </a:t>
            </a:r>
            <a:r>
              <a:rPr lang="sr-Cyrl-RS" sz="1600" dirty="0" smtClean="0">
                <a:solidFill>
                  <a:srgbClr val="FF0000"/>
                </a:solidFill>
              </a:rPr>
              <a:t> Ћићевац </a:t>
            </a:r>
            <a:r>
              <a:rPr lang="sr-Cyrl-RS" sz="1600" dirty="0" smtClean="0"/>
              <a:t> </a:t>
            </a:r>
            <a:r>
              <a:rPr lang="sr-Cyrl-RS" sz="1600" dirty="0"/>
              <a:t>за </a:t>
            </a:r>
            <a:r>
              <a:rPr lang="sr-Cyrl-RS" sz="1600" dirty="0" smtClean="0"/>
              <a:t>2019. </a:t>
            </a:r>
            <a:r>
              <a:rPr lang="sr-Cyrl-RS" sz="1600" dirty="0"/>
              <a:t>годину планирана су средства из буџета </a:t>
            </a:r>
            <a:r>
              <a:rPr lang="sr-Cyrl-RS" sz="1600" dirty="0" smtClean="0"/>
              <a:t>општине </a:t>
            </a:r>
            <a:r>
              <a:rPr lang="sr-Cyrl-RS" sz="1600" dirty="0"/>
              <a:t>у износу од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393.</a:t>
            </a:r>
            <a:r>
              <a:rPr lang="en-US" sz="1600" dirty="0" smtClean="0">
                <a:solidFill>
                  <a:srgbClr val="FF0000"/>
                </a:solidFill>
              </a:rPr>
              <a:t>8</a:t>
            </a:r>
            <a:r>
              <a:rPr lang="sr-Cyrl-RS" sz="1600" dirty="0" smtClean="0">
                <a:solidFill>
                  <a:srgbClr val="FF0000"/>
                </a:solidFill>
              </a:rPr>
              <a:t>6</a:t>
            </a:r>
            <a:r>
              <a:rPr lang="en-GB" sz="1600" dirty="0" smtClean="0">
                <a:solidFill>
                  <a:srgbClr val="FF0000"/>
                </a:solidFill>
              </a:rPr>
              <a:t>2.550,00</a:t>
            </a:r>
            <a:r>
              <a:rPr lang="sr-Cyrl-RS" sz="1600" dirty="0" smtClean="0">
                <a:solidFill>
                  <a:srgbClr val="FF0000"/>
                </a:solidFill>
              </a:rPr>
              <a:t> </a:t>
            </a:r>
            <a:r>
              <a:rPr lang="sr-Cyrl-RS" sz="1600" dirty="0"/>
              <a:t>динара</a:t>
            </a:r>
            <a:r>
              <a:rPr lang="sr-Latn-RS" sz="1600" dirty="0"/>
              <a:t>, </a:t>
            </a:r>
            <a:r>
              <a:rPr lang="sr-Cyrl-RS" sz="1600" dirty="0"/>
              <a:t>пренета средства из ранијих година у износу од </a:t>
            </a:r>
            <a:r>
              <a:rPr lang="en-US" sz="1600" dirty="0" smtClean="0"/>
              <a:t>7.880.000</a:t>
            </a:r>
            <a:r>
              <a:rPr lang="sr-Cyrl-RS" sz="1600" dirty="0" smtClean="0"/>
              <a:t> </a:t>
            </a:r>
            <a:r>
              <a:rPr lang="sr-Cyrl-RS" sz="1600" dirty="0"/>
              <a:t>динара и</a:t>
            </a:r>
            <a:r>
              <a:rPr lang="sr-Cyrl-RS" sz="1600" dirty="0">
                <a:solidFill>
                  <a:srgbClr val="FF0000"/>
                </a:solidFill>
              </a:rPr>
              <a:t> </a:t>
            </a:r>
            <a:r>
              <a:rPr lang="sr-Cyrl-RS" sz="1600" dirty="0"/>
              <a:t>средства из осталих извора </a:t>
            </a:r>
            <a:r>
              <a:rPr lang="en-US" sz="1600" dirty="0" smtClean="0"/>
              <a:t>71.912.903,00</a:t>
            </a:r>
            <a:r>
              <a:rPr lang="sr-Cyrl-RS" sz="1600" dirty="0" smtClean="0"/>
              <a:t> </a:t>
            </a:r>
            <a:r>
              <a:rPr lang="sr-Cyrl-RS" sz="1600" dirty="0"/>
              <a:t>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="" xmlns:p14="http://schemas.microsoft.com/office/powerpoint/2010/main" val="2770068731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Equals 6">
            <a:extLst>
              <a:ext uri="{FF2B5EF4-FFF2-40B4-BE49-F238E27FC236}">
                <a16:creationId xmlns="" xmlns:a16="http://schemas.microsoft.com/office/drawing/2014/main" id="{CDB27E42-2A8D-4DD4-9160-578F8DDA6D84}"/>
              </a:ext>
            </a:extLst>
          </p:cNvPr>
          <p:cNvSpPr/>
          <p:nvPr/>
        </p:nvSpPr>
        <p:spPr>
          <a:xfrm>
            <a:off x="2609633" y="1735247"/>
            <a:ext cx="1047312" cy="97860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166762BC-F4C2-481D-B9D2-3C8B403BB8B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  <a:ext uri="{837473B0-CC2E-450A-ABE3-18F120FF3D39}">
                <a1611:picAttrSrcUrl xmlns=""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827584" y="1476780"/>
            <a:ext cx="1633564" cy="17527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smtClean="0"/>
              <a:t>473.655.453.00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170447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23890768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787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/>
              <a:t>Структура планираних прихода и примања за </a:t>
            </a:r>
            <a:r>
              <a:rPr lang="sr-Cyrl-RS" sz="3000" b="1" dirty="0" smtClean="0"/>
              <a:t>2019. </a:t>
            </a:r>
            <a:r>
              <a:rPr lang="sr-Cyrl-RS" sz="3000" b="1" dirty="0"/>
              <a:t>годину</a:t>
            </a:r>
            <a:endParaRPr lang="en-US" sz="3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2082088799"/>
              </p:ext>
            </p:extLst>
          </p:nvPr>
        </p:nvGraphicFramePr>
        <p:xfrm>
          <a:off x="1241013" y="1417638"/>
          <a:ext cx="6661974" cy="480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CF0692-5A2C-4794-9CAF-6478EEE9EEC6}">
  <ds:schemaRefs>
    <ds:schemaRef ds:uri="934e4f6f-c740-4e49-838d-10594e3f873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5323</TotalTime>
  <Words>1764</Words>
  <Application>Microsoft Office PowerPoint</Application>
  <PresentationFormat>On-screen Show (4:3)</PresentationFormat>
  <Paragraphs>348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Custom Design</vt:lpstr>
      <vt:lpstr>ОПШТИНА ЋИЋЕВАЦ</vt:lpstr>
      <vt:lpstr>Slide 2</vt:lpstr>
      <vt:lpstr>Ко се финансира из буџета?</vt:lpstr>
      <vt:lpstr>Како настаје буџет општине?</vt:lpstr>
      <vt:lpstr>Ко учествује у буџетском процесу?</vt:lpstr>
      <vt:lpstr>На основу чега се доноси буџет?</vt:lpstr>
      <vt:lpstr>Како се пуни општинска каса?</vt:lpstr>
      <vt:lpstr>Шта су приходи и примања буџета?</vt:lpstr>
      <vt:lpstr>Структура планираних прихода и примања за 2019. годину</vt:lpstr>
      <vt:lpstr>Структура планираних прихода и примања за 2019. годину</vt:lpstr>
      <vt:lpstr>Које промене у буџету се очекују у односу на текућу 2019. годину?</vt:lpstr>
      <vt:lpstr>На шта се троше јавна средства?</vt:lpstr>
      <vt:lpstr>Slide 13</vt:lpstr>
      <vt:lpstr>Структура пројектованих расхода и издатака буџета за 2019. годину</vt:lpstr>
      <vt:lpstr>Структура пројектованих расхода и издатака буџета за 2019. годину</vt:lpstr>
      <vt:lpstr>Које промене у буџету се очекују у  текућој 2019 години?</vt:lpstr>
      <vt:lpstr>Планирани расходи буџета по програмима</vt:lpstr>
      <vt:lpstr>Структура планираних расхода по буџетским програмима</vt:lpstr>
      <vt:lpstr>Планирани расходи буџета расподељени по директним и индиректним буџетским корисницима</vt:lpstr>
      <vt:lpstr>Најважнији планирани капитални пројекти</vt:lpstr>
      <vt:lpstr> Родно одговорно буџетирање</vt:lpstr>
      <vt:lpstr>Slide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stojkovici</dc:creator>
  <cp:lastModifiedBy>s</cp:lastModifiedBy>
  <cp:revision>513</cp:revision>
  <cp:lastPrinted>2018-09-13T11:26:26Z</cp:lastPrinted>
  <dcterms:created xsi:type="dcterms:W3CDTF">2006-08-16T00:00:00Z</dcterms:created>
  <dcterms:modified xsi:type="dcterms:W3CDTF">2019-01-31T07:07:02Z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0x0101002C1DB5488F8A3A4FBFF3F075976528E0</vt:lpwstr>
  </property>
</Properties>
</file>